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69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38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0" name="Image 39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1" name="Image 40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2" name="Image 81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3" name="Image 82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24" name="Image 123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5" name="Image 124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0" y="6583320"/>
            <a:ext cx="7379640" cy="24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fr-FR" sz="1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Académie de Toulouse – DANE/PA – Accompagnement ENT V4 – Janvier/Février 2018</a:t>
            </a:r>
            <a:endParaRPr/>
          </a:p>
        </p:txBody>
      </p:sp>
      <p:sp>
        <p:nvSpPr>
          <p:cNvPr id="9" name="Line 2"/>
          <p:cNvSpPr/>
          <p:nvPr/>
        </p:nvSpPr>
        <p:spPr>
          <a:xfrm>
            <a:off x="179280" y="6453000"/>
            <a:ext cx="8820000" cy="1440"/>
          </a:xfrm>
          <a:prstGeom prst="line">
            <a:avLst/>
          </a:prstGeom>
          <a:ln w="93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8459640" y="6497640"/>
            <a:ext cx="359640" cy="35964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800" tIns="46800" rIns="91800" bIns="46800" anchor="ctr"/>
          <a:lstStyle/>
          <a:p>
            <a:pPr algn="ctr">
              <a:lnSpc>
                <a:spcPct val="100000"/>
              </a:lnSpc>
            </a:pPr>
            <a:fld id="{E2956138-CADF-4626-A9EF-94C926AC4DEC}" type="slidenum">
              <a:rPr lang="fr-FR" sz="12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pPr algn="ctr">
                <a:lnSpc>
                  <a:spcPct val="100000"/>
                </a:lnSpc>
              </a:pPr>
              <a:t>‹N°›</a:t>
            </a:fld>
            <a:endParaRPr/>
          </a:p>
        </p:txBody>
      </p:sp>
      <p:pic>
        <p:nvPicPr>
          <p:cNvPr id="3" name="Picture 6"/>
          <p:cNvPicPr/>
          <p:nvPr/>
        </p:nvPicPr>
        <p:blipFill>
          <a:blip r:embed="rId14" cstate="print"/>
          <a:stretch/>
        </p:blipFill>
        <p:spPr>
          <a:xfrm>
            <a:off x="0" y="0"/>
            <a:ext cx="1618560" cy="721440"/>
          </a:xfrm>
          <a:prstGeom prst="rect">
            <a:avLst/>
          </a:prstGeom>
          <a:ln w="9360">
            <a:noFill/>
          </a:ln>
        </p:spPr>
      </p:pic>
      <p:pic>
        <p:nvPicPr>
          <p:cNvPr id="4" name="Picture 7"/>
          <p:cNvPicPr/>
          <p:nvPr/>
        </p:nvPicPr>
        <p:blipFill>
          <a:blip r:embed="rId15" cstate="print"/>
          <a:stretch/>
        </p:blipFill>
        <p:spPr>
          <a:xfrm>
            <a:off x="1619280" y="0"/>
            <a:ext cx="1367640" cy="769320"/>
          </a:xfrm>
          <a:prstGeom prst="rect">
            <a:avLst/>
          </a:prstGeom>
          <a:ln w="9360">
            <a:noFill/>
          </a:ln>
        </p:spPr>
      </p:pic>
      <p:sp>
        <p:nvSpPr>
          <p:cNvPr id="5" name="CustomShape 4"/>
          <p:cNvSpPr/>
          <p:nvPr/>
        </p:nvSpPr>
        <p:spPr>
          <a:xfrm>
            <a:off x="3274920" y="0"/>
            <a:ext cx="5868360" cy="703440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Accompagnement ENT V4</a:t>
            </a:r>
            <a:endParaRPr/>
          </a:p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Présentation des évolutions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spc="-1">
                <a:latin typeface="Arial"/>
              </a:rPr>
              <a:t>Cliquez pour éditer le format du texte-titre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3200" spc="-1">
                <a:latin typeface="Arial"/>
              </a:rPr>
              <a:t>Cliquez pour éditer le format du plan de texte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fr-FR" sz="2800" spc="-1">
                <a:latin typeface="Arial"/>
              </a:rPr>
              <a:t>Second niveau de plan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400" spc="-1">
                <a:latin typeface="Arial"/>
              </a:rPr>
              <a:t>Troisième niveau de plan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fr-FR" sz="2000" spc="-1">
                <a:latin typeface="Arial"/>
              </a:rPr>
              <a:t>Quatrième niveau de plan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000" spc="-1">
                <a:latin typeface="Arial"/>
              </a:rPr>
              <a:t>Cinquième niveau de plan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000" spc="-1">
                <a:latin typeface="Arial"/>
              </a:rPr>
              <a:t>Sixième niveau de plan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000" spc="-1">
                <a:latin typeface="Arial"/>
              </a:rPr>
              <a:t>Septième niveau de plan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6583320"/>
            <a:ext cx="7379640" cy="24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fr-FR" sz="1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Académie de Toulouse – DANE/PA – Accompagnement ENT V4 – Janvier/Février 2018</a:t>
            </a:r>
            <a:endParaRPr/>
          </a:p>
        </p:txBody>
      </p:sp>
      <p:sp>
        <p:nvSpPr>
          <p:cNvPr id="43" name="Line 2"/>
          <p:cNvSpPr/>
          <p:nvPr/>
        </p:nvSpPr>
        <p:spPr>
          <a:xfrm>
            <a:off x="179280" y="6453000"/>
            <a:ext cx="8820000" cy="1440"/>
          </a:xfrm>
          <a:prstGeom prst="line">
            <a:avLst/>
          </a:prstGeom>
          <a:ln w="93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3"/>
          <p:cNvSpPr/>
          <p:nvPr/>
        </p:nvSpPr>
        <p:spPr>
          <a:xfrm>
            <a:off x="8459640" y="6497640"/>
            <a:ext cx="359640" cy="35964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800" tIns="46800" rIns="91800" bIns="46800" anchor="ctr"/>
          <a:lstStyle/>
          <a:p>
            <a:pPr algn="ctr">
              <a:lnSpc>
                <a:spcPct val="100000"/>
              </a:lnSpc>
            </a:pPr>
            <a:fld id="{77D7FDC2-8FE6-4129-9236-779D42E99983}" type="slidenum">
              <a:rPr lang="fr-FR" sz="12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pPr algn="ctr">
                <a:lnSpc>
                  <a:spcPct val="100000"/>
                </a:lnSpc>
              </a:pPr>
              <a:t>‹N°›</a:t>
            </a:fld>
            <a:endParaRPr/>
          </a:p>
        </p:txBody>
      </p:sp>
      <p:pic>
        <p:nvPicPr>
          <p:cNvPr id="45" name="Picture 6"/>
          <p:cNvPicPr/>
          <p:nvPr/>
        </p:nvPicPr>
        <p:blipFill>
          <a:blip r:embed="rId14" cstate="print"/>
          <a:stretch/>
        </p:blipFill>
        <p:spPr>
          <a:xfrm>
            <a:off x="0" y="0"/>
            <a:ext cx="1618560" cy="721440"/>
          </a:xfrm>
          <a:prstGeom prst="rect">
            <a:avLst/>
          </a:prstGeom>
          <a:ln w="9360">
            <a:noFill/>
          </a:ln>
        </p:spPr>
      </p:pic>
      <p:pic>
        <p:nvPicPr>
          <p:cNvPr id="46" name="Picture 7"/>
          <p:cNvPicPr/>
          <p:nvPr/>
        </p:nvPicPr>
        <p:blipFill>
          <a:blip r:embed="rId15" cstate="print"/>
          <a:stretch/>
        </p:blipFill>
        <p:spPr>
          <a:xfrm>
            <a:off x="1619280" y="0"/>
            <a:ext cx="1367640" cy="769320"/>
          </a:xfrm>
          <a:prstGeom prst="rect">
            <a:avLst/>
          </a:prstGeom>
          <a:ln w="9360">
            <a:noFill/>
          </a:ln>
        </p:spPr>
      </p:pic>
      <p:sp>
        <p:nvSpPr>
          <p:cNvPr id="47" name="CustomShape 4"/>
          <p:cNvSpPr/>
          <p:nvPr/>
        </p:nvSpPr>
        <p:spPr>
          <a:xfrm>
            <a:off x="3274920" y="0"/>
            <a:ext cx="5868360" cy="703440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Accompagnement ENT V4</a:t>
            </a:r>
            <a:endParaRPr/>
          </a:p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Présentation des évolutions</a:t>
            </a:r>
            <a:endParaRPr/>
          </a:p>
        </p:txBody>
      </p:sp>
      <p:sp>
        <p:nvSpPr>
          <p:cNvPr id="48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spc="-1">
                <a:latin typeface="Arial"/>
              </a:rPr>
              <a:t>Cliquez pour éditer le format du texte-titre</a:t>
            </a:r>
            <a:endParaRPr/>
          </a:p>
        </p:txBody>
      </p:sp>
      <p:sp>
        <p:nvSpPr>
          <p:cNvPr id="49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3200" spc="-1">
                <a:latin typeface="Arial"/>
              </a:rPr>
              <a:t>Cliquez pour éditer le format du plan de texte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fr-FR" sz="2800" spc="-1">
                <a:latin typeface="Arial"/>
              </a:rPr>
              <a:t>Second niveau de plan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400" spc="-1">
                <a:latin typeface="Arial"/>
              </a:rPr>
              <a:t>Troisième niveau de plan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fr-FR" sz="2000" spc="-1">
                <a:latin typeface="Arial"/>
              </a:rPr>
              <a:t>Quatrième niveau de plan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000" spc="-1">
                <a:latin typeface="Arial"/>
              </a:rPr>
              <a:t>Cinquième niveau de plan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000" spc="-1">
                <a:latin typeface="Arial"/>
              </a:rPr>
              <a:t>Sixième niveau de plan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000" spc="-1">
                <a:latin typeface="Arial"/>
              </a:rPr>
              <a:t>Septième niveau de plan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0" y="6582960"/>
            <a:ext cx="7380000" cy="24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fr-FR" sz="1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Académie de Toulouse – DANE/PA – Accompagnement ENT V4 – Janvier/Février 2018</a:t>
            </a:r>
            <a:endParaRPr/>
          </a:p>
        </p:txBody>
      </p:sp>
      <p:sp>
        <p:nvSpPr>
          <p:cNvPr id="85" name="Line 2"/>
          <p:cNvSpPr/>
          <p:nvPr/>
        </p:nvSpPr>
        <p:spPr>
          <a:xfrm>
            <a:off x="178920" y="6452640"/>
            <a:ext cx="8820000" cy="1080"/>
          </a:xfrm>
          <a:prstGeom prst="line">
            <a:avLst/>
          </a:prstGeom>
          <a:ln w="93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3"/>
          <p:cNvSpPr/>
          <p:nvPr/>
        </p:nvSpPr>
        <p:spPr>
          <a:xfrm>
            <a:off x="8458920" y="6497280"/>
            <a:ext cx="360360" cy="36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800" tIns="46800" rIns="91800" bIns="46800" anchor="ctr"/>
          <a:lstStyle/>
          <a:p>
            <a:pPr algn="ctr">
              <a:lnSpc>
                <a:spcPct val="100000"/>
              </a:lnSpc>
            </a:pPr>
            <a:fld id="{4773C418-0E68-4792-AE58-3058CD5007E2}" type="slidenum">
              <a:rPr lang="fr-FR" sz="12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ctr">
                <a:lnSpc>
                  <a:spcPct val="100000"/>
                </a:lnSpc>
              </a:pPr>
              <a:t>‹N°›</a:t>
            </a:fld>
            <a:endParaRPr/>
          </a:p>
        </p:txBody>
      </p:sp>
      <p:pic>
        <p:nvPicPr>
          <p:cNvPr id="87" name="Picture 6"/>
          <p:cNvPicPr/>
          <p:nvPr/>
        </p:nvPicPr>
        <p:blipFill>
          <a:blip r:embed="rId14" cstate="print"/>
          <a:stretch/>
        </p:blipFill>
        <p:spPr>
          <a:xfrm>
            <a:off x="360" y="360"/>
            <a:ext cx="1618920" cy="721800"/>
          </a:xfrm>
          <a:prstGeom prst="rect">
            <a:avLst/>
          </a:prstGeom>
          <a:ln w="9360">
            <a:noFill/>
          </a:ln>
        </p:spPr>
      </p:pic>
      <p:pic>
        <p:nvPicPr>
          <p:cNvPr id="88" name="Picture 7"/>
          <p:cNvPicPr/>
          <p:nvPr/>
        </p:nvPicPr>
        <p:blipFill>
          <a:blip r:embed="rId15" cstate="print"/>
          <a:stretch/>
        </p:blipFill>
        <p:spPr>
          <a:xfrm>
            <a:off x="1618920" y="360"/>
            <a:ext cx="1368000" cy="769680"/>
          </a:xfrm>
          <a:prstGeom prst="rect">
            <a:avLst/>
          </a:prstGeom>
          <a:ln w="9360">
            <a:noFill/>
          </a:ln>
        </p:spPr>
      </p:pic>
      <p:sp>
        <p:nvSpPr>
          <p:cNvPr id="89" name="CustomShape 4"/>
          <p:cNvSpPr/>
          <p:nvPr/>
        </p:nvSpPr>
        <p:spPr>
          <a:xfrm>
            <a:off x="3274560" y="360"/>
            <a:ext cx="5868720" cy="703800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Accompagnement ENT V4</a:t>
            </a:r>
            <a:endParaRPr/>
          </a:p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Présentation des évolutions</a:t>
            </a:r>
            <a:endParaRPr/>
          </a:p>
        </p:txBody>
      </p:sp>
      <p:sp>
        <p:nvSpPr>
          <p:cNvPr id="90" name="PlaceHolder 5"/>
          <p:cNvSpPr>
            <a:spLocks noGrp="1"/>
          </p:cNvSpPr>
          <p:nvPr>
            <p:ph type="title"/>
          </p:nvPr>
        </p:nvSpPr>
        <p:spPr>
          <a:xfrm>
            <a:off x="4211280" y="691920"/>
            <a:ext cx="4763880" cy="50112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  <a:endParaRPr/>
          </a:p>
        </p:txBody>
      </p:sp>
      <p:sp>
        <p:nvSpPr>
          <p:cNvPr id="91" name="PlaceHolder 6"/>
          <p:cNvSpPr>
            <a:spLocks noGrp="1"/>
          </p:cNvSpPr>
          <p:nvPr>
            <p:ph type="body"/>
          </p:nvPr>
        </p:nvSpPr>
        <p:spPr>
          <a:xfrm>
            <a:off x="250560" y="1196640"/>
            <a:ext cx="8624520" cy="5181120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plan de texte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niveau de plan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Troisième niveau de plan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Quatrième niveau de plan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Cinquième niveau de plan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Sixième niveau de plan</a:t>
            </a:r>
            <a:endParaRPr/>
          </a:p>
          <a:p>
            <a:pPr marL="3024000" lvl="6" indent="-21600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Septième niveau de planModifiez les styles du texte du masque</a:t>
            </a:r>
            <a:endParaRPr/>
          </a:p>
          <a:p>
            <a:pPr marL="3456000" lvl="7" indent="-21600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4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Deuxième niveau</a:t>
            </a:r>
            <a:endParaRPr/>
          </a:p>
          <a:p>
            <a:pPr marL="3888000" lvl="8" indent="-21600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Troisième niveau</a:t>
            </a:r>
            <a:endParaRPr/>
          </a:p>
          <a:p>
            <a:pPr marL="1600200" lvl="0" indent="-22824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200" strike="noStrike" spc="-1">
                <a:solidFill>
                  <a:srgbClr val="666F7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Quatrième niveau</a:t>
            </a:r>
            <a:endParaRPr/>
          </a:p>
          <a:p>
            <a:pPr marL="2057400" lvl="0" indent="-228240" algn="just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1200" strike="noStrike" spc="-1">
                <a:solidFill>
                  <a:srgbClr val="666F7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Cinquième niveau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4211640" y="767520"/>
            <a:ext cx="4762800" cy="50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Ordre du jour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43" name="CustomShape 2"/>
          <p:cNvSpPr/>
          <p:nvPr/>
        </p:nvSpPr>
        <p:spPr>
          <a:xfrm>
            <a:off x="467640" y="1556640"/>
            <a:ext cx="8135640" cy="381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3080" indent="-34164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fr-FR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Présentation des évolutions de la V4</a:t>
            </a:r>
            <a:endParaRPr dirty="0"/>
          </a:p>
          <a:p>
            <a:pPr marL="343080" indent="-341640" algn="just">
              <a:lnSpc>
                <a:spcPct val="100000"/>
              </a:lnSpc>
            </a:pPr>
            <a:endParaRPr dirty="0"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1- Charte graphique rénovée</a:t>
            </a:r>
            <a:endParaRPr dirty="0"/>
          </a:p>
          <a:p>
            <a:pPr marL="743040" indent="-284400" algn="just">
              <a:lnSpc>
                <a:spcPct val="100000"/>
              </a:lnSpc>
            </a:pPr>
            <a:endParaRPr dirty="0"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2- Menu des services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marL="743040" lvl="1" indent="-284400" algn="just">
              <a:buClr>
                <a:srgbClr val="FF0066"/>
              </a:buClr>
              <a:buFont typeface="Wingdings" charset="2"/>
              <a:buChar char=""/>
            </a:pPr>
            <a:r>
              <a:rPr lang="fr-FR" sz="2000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</a:rPr>
              <a:t>3- Nouvelles pages d’accueil</a:t>
            </a:r>
          </a:p>
          <a:p>
            <a:pPr marL="743040" lvl="1" indent="-284400" algn="just">
              <a:buClr>
                <a:srgbClr val="FF0066"/>
              </a:buClr>
              <a:buFont typeface="Wingdings" charset="2"/>
              <a:buChar char=""/>
            </a:pPr>
            <a:endParaRPr lang="fr-FR" sz="16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4- Messagerie</a:t>
            </a:r>
            <a:endParaRPr dirty="0"/>
          </a:p>
          <a:p>
            <a:pPr marL="743040" indent="-284400" algn="just">
              <a:lnSpc>
                <a:spcPct val="100000"/>
              </a:lnSpc>
            </a:pPr>
            <a:endParaRPr dirty="0"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5- Publication et rubriques</a:t>
            </a:r>
            <a:endParaRPr dirty="0"/>
          </a:p>
          <a:p>
            <a:pPr marL="743040" indent="-284400" algn="just">
              <a:lnSpc>
                <a:spcPct val="100000"/>
              </a:lnSpc>
            </a:pPr>
            <a:endParaRPr dirty="0"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6- Nouveaux services pédagogiques pour les enseignants</a:t>
            </a:r>
            <a:endParaRPr dirty="0"/>
          </a:p>
          <a:p>
            <a:pPr marL="743040" indent="-284400" algn="just">
              <a:lnSpc>
                <a:spcPct val="100000"/>
              </a:lnSpc>
            </a:pPr>
            <a:endParaRPr dirty="0"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7- Nouveaux services pédagogiques pour les élèves</a:t>
            </a:r>
            <a:endParaRPr dirty="0"/>
          </a:p>
          <a:p>
            <a:pPr marL="343080" indent="-341640" algn="just">
              <a:lnSpc>
                <a:spcPct val="100000"/>
              </a:lnSpc>
            </a:pPr>
            <a:endParaRPr dirty="0"/>
          </a:p>
          <a:p>
            <a:pPr marL="343080" indent="-34164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fr-FR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Ateliers pratiques V4</a:t>
            </a:r>
            <a:endParaRPr dirty="0"/>
          </a:p>
          <a:p>
            <a:pPr marL="343080" indent="-341640" algn="just">
              <a:lnSpc>
                <a:spcPct val="100000"/>
              </a:lnSpc>
            </a:pPr>
            <a:endParaRPr dirty="0"/>
          </a:p>
          <a:p>
            <a:pPr marL="743040" indent="-284400" algn="just"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297472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4211640" y="692280"/>
            <a:ext cx="476352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d'accueil publique</a:t>
            </a:r>
            <a:endParaRPr/>
          </a:p>
        </p:txBody>
      </p:sp>
      <p:sp>
        <p:nvSpPr>
          <p:cNvPr id="169" name="CustomShape 2"/>
          <p:cNvSpPr/>
          <p:nvPr/>
        </p:nvSpPr>
        <p:spPr>
          <a:xfrm>
            <a:off x="648000" y="1254240"/>
            <a:ext cx="5635440" cy="500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56000" indent="-756000" algn="just"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Votre page d'accueil est prête !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544B196-206F-4BB0-AF70-5188A59C05D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6538" y="2499103"/>
            <a:ext cx="5450924" cy="310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2A57997-63DA-4D1A-B8B0-51F572A02678}"/>
              </a:ext>
            </a:extLst>
          </p:cNvPr>
          <p:cNvSpPr txBox="1"/>
          <p:nvPr/>
        </p:nvSpPr>
        <p:spPr>
          <a:xfrm>
            <a:off x="4977114" y="1759352"/>
            <a:ext cx="2986268" cy="461665"/>
          </a:xfrm>
          <a:prstGeom prst="rect">
            <a:avLst/>
          </a:prstGeom>
          <a:noFill/>
          <a:ln w="127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Aucune illustration pour cet article : une zone grisée apparaît.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F54D423-F3D4-4877-9687-3379853FD8F4}"/>
              </a:ext>
            </a:extLst>
          </p:cNvPr>
          <p:cNvSpPr txBox="1"/>
          <p:nvPr/>
        </p:nvSpPr>
        <p:spPr>
          <a:xfrm>
            <a:off x="648000" y="5703047"/>
            <a:ext cx="2986268" cy="461665"/>
          </a:xfrm>
          <a:prstGeom prst="rect">
            <a:avLst/>
          </a:prstGeom>
          <a:noFill/>
          <a:ln w="127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L’illustration est trop petite: l’ENT crée une zone floutée tout autour.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E26732F-BE70-439E-AA3E-43C2973E8709}"/>
              </a:ext>
            </a:extLst>
          </p:cNvPr>
          <p:cNvSpPr txBox="1"/>
          <p:nvPr/>
        </p:nvSpPr>
        <p:spPr>
          <a:xfrm>
            <a:off x="5297317" y="5835679"/>
            <a:ext cx="2986268" cy="276999"/>
          </a:xfrm>
          <a:prstGeom prst="rect">
            <a:avLst/>
          </a:prstGeom>
          <a:noFill/>
          <a:ln w="127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Aucun résumé n’a été saisi.</a:t>
            </a:r>
          </a:p>
        </p:txBody>
      </p:sp>
      <p:cxnSp>
        <p:nvCxnSpPr>
          <p:cNvPr id="5" name="Connecteur : en angle 4">
            <a:extLst>
              <a:ext uri="{FF2B5EF4-FFF2-40B4-BE49-F238E27FC236}">
                <a16:creationId xmlns:a16="http://schemas.microsoft.com/office/drawing/2014/main" id="{F437EFBF-E8BD-48DF-8BD2-C068611BF11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162186" y="5018695"/>
            <a:ext cx="945852" cy="422852"/>
          </a:xfrm>
          <a:prstGeom prst="bentConnector3">
            <a:avLst>
              <a:gd name="adj1" fmla="val 100173"/>
            </a:avLst>
          </a:prstGeom>
          <a:ln w="12700">
            <a:solidFill>
              <a:srgbClr val="FF006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 : en angle 9">
            <a:extLst>
              <a:ext uri="{FF2B5EF4-FFF2-40B4-BE49-F238E27FC236}">
                <a16:creationId xmlns:a16="http://schemas.microsoft.com/office/drawing/2014/main" id="{5D2AB811-CD23-4E40-B65A-280D858AB4D1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4572000" y="1990185"/>
            <a:ext cx="405114" cy="735944"/>
          </a:xfrm>
          <a:prstGeom prst="bentConnector2">
            <a:avLst/>
          </a:prstGeom>
          <a:ln w="12700">
            <a:solidFill>
              <a:srgbClr val="FF006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 : en angle 12">
            <a:extLst>
              <a:ext uri="{FF2B5EF4-FFF2-40B4-BE49-F238E27FC236}">
                <a16:creationId xmlns:a16="http://schemas.microsoft.com/office/drawing/2014/main" id="{70249D20-0B8E-4DC6-A206-5AAF4441F150}"/>
              </a:ext>
            </a:extLst>
          </p:cNvPr>
          <p:cNvCxnSpPr>
            <a:cxnSpLocks/>
          </p:cNvCxnSpPr>
          <p:nvPr/>
        </p:nvCxnSpPr>
        <p:spPr>
          <a:xfrm rot="10800000">
            <a:off x="4628548" y="5244732"/>
            <a:ext cx="668769" cy="718055"/>
          </a:xfrm>
          <a:prstGeom prst="bentConnector2">
            <a:avLst/>
          </a:prstGeom>
          <a:ln w="12700">
            <a:solidFill>
              <a:srgbClr val="FF006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4211640" y="692280"/>
            <a:ext cx="476352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d'accueil publique</a:t>
            </a:r>
            <a:endParaRPr/>
          </a:p>
        </p:txBody>
      </p:sp>
      <p:sp>
        <p:nvSpPr>
          <p:cNvPr id="169" name="CustomShape 2"/>
          <p:cNvSpPr/>
          <p:nvPr/>
        </p:nvSpPr>
        <p:spPr>
          <a:xfrm>
            <a:off x="648000" y="1254240"/>
            <a:ext cx="5635440" cy="500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56000" indent="-756000" algn="just"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L’aspect de la page change en fonction de vos choix :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5C7985B-7351-4AFE-82DA-7E2F461FDFB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1631" y="3843740"/>
            <a:ext cx="3329933" cy="190855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10AFC2C-1D54-4FD4-9336-D3A3202C5664}"/>
              </a:ext>
            </a:extLst>
          </p:cNvPr>
          <p:cNvSpPr txBox="1"/>
          <p:nvPr/>
        </p:nvSpPr>
        <p:spPr>
          <a:xfrm>
            <a:off x="859971" y="1809294"/>
            <a:ext cx="3154882" cy="646331"/>
          </a:xfrm>
          <a:prstGeom prst="rect">
            <a:avLst/>
          </a:prstGeom>
          <a:noFill/>
          <a:ln w="127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/>
              <a:t>On a choisi de </a:t>
            </a:r>
            <a:r>
              <a:rPr lang="fr-FR" sz="1200" b="1" dirty="0"/>
              <a:t>publier seulement deux articles</a:t>
            </a:r>
            <a:r>
              <a:rPr lang="fr-FR" sz="1200" dirty="0"/>
              <a:t>, on obtient cette présentation</a:t>
            </a:r>
          </a:p>
          <a:p>
            <a:pPr algn="r"/>
            <a:r>
              <a:rPr lang="fr-FR" sz="1200" dirty="0">
                <a:solidFill>
                  <a:srgbClr val="0070C0"/>
                </a:solidFill>
              </a:rPr>
              <a:t>(le titre et le résumé sont sous l’illustration) </a:t>
            </a:r>
            <a:r>
              <a:rPr lang="fr-FR" sz="1200" dirty="0"/>
              <a:t>: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C8341E1-8B58-4FEA-A186-1C441D162319}"/>
              </a:ext>
            </a:extLst>
          </p:cNvPr>
          <p:cNvSpPr txBox="1"/>
          <p:nvPr/>
        </p:nvSpPr>
        <p:spPr>
          <a:xfrm>
            <a:off x="148393" y="3986013"/>
            <a:ext cx="3569975" cy="646331"/>
          </a:xfrm>
          <a:prstGeom prst="rect">
            <a:avLst/>
          </a:prstGeom>
          <a:noFill/>
          <a:ln w="127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/>
              <a:t>On a choisi de </a:t>
            </a:r>
            <a:r>
              <a:rPr lang="fr-FR" sz="1200" b="1" dirty="0"/>
              <a:t>publier quatre articles</a:t>
            </a:r>
            <a:r>
              <a:rPr lang="fr-FR" sz="1200" dirty="0"/>
              <a:t>, </a:t>
            </a:r>
          </a:p>
          <a:p>
            <a:pPr algn="r"/>
            <a:r>
              <a:rPr lang="fr-FR" sz="1200" dirty="0"/>
              <a:t>on obtient cette présentation</a:t>
            </a:r>
          </a:p>
          <a:p>
            <a:pPr algn="r"/>
            <a:r>
              <a:rPr lang="fr-FR" sz="1200" dirty="0">
                <a:solidFill>
                  <a:srgbClr val="0070C0"/>
                </a:solidFill>
              </a:rPr>
              <a:t>(le titre et le résumé sont à côté de  l’illustration) </a:t>
            </a:r>
            <a:r>
              <a:rPr lang="fr-FR" sz="1200" dirty="0"/>
              <a:t>:</a:t>
            </a:r>
          </a:p>
        </p:txBody>
      </p:sp>
      <p:sp>
        <p:nvSpPr>
          <p:cNvPr id="9" name="Légende : flèche courbée à une bordure 8">
            <a:extLst>
              <a:ext uri="{FF2B5EF4-FFF2-40B4-BE49-F238E27FC236}">
                <a16:creationId xmlns:a16="http://schemas.microsoft.com/office/drawing/2014/main" id="{83608119-EE44-4246-A36E-179C351FE1DA}"/>
              </a:ext>
            </a:extLst>
          </p:cNvPr>
          <p:cNvSpPr/>
          <p:nvPr/>
        </p:nvSpPr>
        <p:spPr>
          <a:xfrm>
            <a:off x="5773955" y="1562582"/>
            <a:ext cx="4089030" cy="1516284"/>
          </a:xfrm>
          <a:prstGeom prst="accentCallout2">
            <a:avLst>
              <a:gd name="adj1" fmla="val 39104"/>
              <a:gd name="adj2" fmla="val -8333"/>
              <a:gd name="adj3" fmla="val 39104"/>
              <a:gd name="adj4" fmla="val -16101"/>
              <a:gd name="adj5" fmla="val 39028"/>
              <a:gd name="adj6" fmla="val -43270"/>
            </a:avLst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110D1BC-6653-42C1-81C4-2F28E4B0E98D}"/>
              </a:ext>
            </a:extLst>
          </p:cNvPr>
          <p:cNvPicPr/>
          <p:nvPr/>
        </p:nvPicPr>
        <p:blipFill>
          <a:blip r:embed="rId3" cstate="print"/>
          <a:stretch/>
        </p:blipFill>
        <p:spPr>
          <a:xfrm>
            <a:off x="5542660" y="1437052"/>
            <a:ext cx="3068904" cy="2037146"/>
          </a:xfrm>
          <a:prstGeom prst="rect">
            <a:avLst/>
          </a:prstGeom>
          <a:ln>
            <a:noFill/>
          </a:ln>
        </p:spPr>
      </p:pic>
      <p:sp>
        <p:nvSpPr>
          <p:cNvPr id="16" name="Légende : flèche courbée à une bordure 15">
            <a:extLst>
              <a:ext uri="{FF2B5EF4-FFF2-40B4-BE49-F238E27FC236}">
                <a16:creationId xmlns:a16="http://schemas.microsoft.com/office/drawing/2014/main" id="{4821ADCB-EB6E-48BA-9019-AD9EBC0B3D66}"/>
              </a:ext>
            </a:extLst>
          </p:cNvPr>
          <p:cNvSpPr/>
          <p:nvPr/>
        </p:nvSpPr>
        <p:spPr>
          <a:xfrm>
            <a:off x="5542660" y="3718210"/>
            <a:ext cx="4089030" cy="1516284"/>
          </a:xfrm>
          <a:prstGeom prst="accentCallout2">
            <a:avLst>
              <a:gd name="adj1" fmla="val 39104"/>
              <a:gd name="adj2" fmla="val -8333"/>
              <a:gd name="adj3" fmla="val 39104"/>
              <a:gd name="adj4" fmla="val -16101"/>
              <a:gd name="adj5" fmla="val 39801"/>
              <a:gd name="adj6" fmla="val -44990"/>
            </a:avLst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CustomShape 2">
            <a:extLst>
              <a:ext uri="{FF2B5EF4-FFF2-40B4-BE49-F238E27FC236}">
                <a16:creationId xmlns:a16="http://schemas.microsoft.com/office/drawing/2014/main" id="{5C89F0D0-26C9-4110-8BD1-FBB174181F75}"/>
              </a:ext>
            </a:extLst>
          </p:cNvPr>
          <p:cNvSpPr/>
          <p:nvPr/>
        </p:nvSpPr>
        <p:spPr>
          <a:xfrm>
            <a:off x="288000" y="5420948"/>
            <a:ext cx="8855640" cy="9866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43040" indent="-285120" algn="just"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Il faut essayer !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 fonction de vos paramètres dans la configuration d’un bloc, l’aspect peut différer.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Il est donc conseillé de tester diverses configurations et de voir si le résultat à l’affichage convient…</a:t>
            </a:r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Vous pouvez préparer jusqu’à cinq pages d’accueil différentes (une </a:t>
            </a:r>
            <a:r>
              <a:rPr lang="fr-FR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seule publiée !)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64617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499640" y="691920"/>
            <a:ext cx="447552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</a:t>
            </a:r>
            <a:r>
              <a:rPr lang="en-GB" sz="1800" b="1" strike="noStrike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d'accueil</a:t>
            </a:r>
            <a:r>
              <a:rPr lang="en-GB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b="1" u="sng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</a:t>
            </a:r>
            <a:r>
              <a:rPr lang="en-GB" sz="1800" b="1" u="sng" strike="noStrike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ersonnelle</a:t>
            </a:r>
            <a:r>
              <a:rPr lang="en-GB" sz="18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dirty="0"/>
          </a:p>
        </p:txBody>
      </p:sp>
      <p:sp>
        <p:nvSpPr>
          <p:cNvPr id="127" name="TextShape 2"/>
          <p:cNvSpPr txBox="1"/>
          <p:nvPr/>
        </p:nvSpPr>
        <p:spPr>
          <a:xfrm>
            <a:off x="467280" y="1340280"/>
            <a:ext cx="8136720" cy="5112360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743040" indent="-285480" algn="just"/>
            <a:r>
              <a:rPr lang="en-GB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ERGONOMIE</a:t>
            </a:r>
            <a:endParaRPr dirty="0"/>
          </a:p>
          <a:p>
            <a:pPr marL="743040" lvl="1" indent="-28548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  <a:latin typeface="+mj-lt"/>
              </a:rPr>
              <a:t>Accueil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  <a:latin typeface="+mj-lt"/>
              </a:rPr>
              <a:t>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  <a:latin typeface="+mj-lt"/>
              </a:rPr>
              <a:t>structuré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  <a:latin typeface="+mj-lt"/>
              </a:rPr>
              <a:t>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  <a:latin typeface="+mj-lt"/>
              </a:rPr>
              <a:t>en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  <a:latin typeface="+mj-lt"/>
              </a:rPr>
              <a:t> blocs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  <a:latin typeface="+mj-lt"/>
              </a:rPr>
              <a:t>prédéfinis</a:t>
            </a:r>
            <a:endParaRPr sz="1200" dirty="0">
              <a:latin typeface="+mj-lt"/>
            </a:endParaRPr>
          </a:p>
          <a:p>
            <a:pPr marL="1143000" indent="-228240" algn="just"/>
            <a:endParaRPr dirty="0"/>
          </a:p>
          <a:p>
            <a:pPr algn="just"/>
            <a:endParaRPr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91E16AC-613D-4C72-8DA6-15CC31BD85F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6984" y="1887416"/>
            <a:ext cx="6453939" cy="4469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2103120" y="1298520"/>
            <a:ext cx="6896520" cy="518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just"/>
            <a:r>
              <a:rPr lang="en-GB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UNE NOUVELLE ERGONOMIE EN MODE CONNECTE</a:t>
            </a:r>
          </a:p>
          <a:p>
            <a:pPr algn="just"/>
            <a:endParaRPr lang="fr-FR" dirty="0"/>
          </a:p>
          <a:p>
            <a:pPr marL="743040" lvl="1" indent="-28548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Barre des services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verticale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</a:t>
            </a:r>
            <a:endParaRPr sz="1200" dirty="0"/>
          </a:p>
          <a:p>
            <a:pPr marL="743040" lvl="1" indent="-28548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Les services les plus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utilisés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sont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en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accès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rapide</a:t>
            </a:r>
            <a:endParaRPr sz="1200" dirty="0"/>
          </a:p>
          <a:p>
            <a:pPr marL="743040" lvl="1" indent="-28548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200" b="1" strike="noStrike" spc="-1" dirty="0">
                <a:uFill>
                  <a:solidFill>
                    <a:srgbClr val="FFFFFF"/>
                  </a:solidFill>
                </a:uFill>
              </a:rPr>
              <a:t>REMARQUE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: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il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n'y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a plus la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possibilité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de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rajouter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des blocs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supplémentaires</a:t>
            </a:r>
            <a:endParaRPr sz="1200" dirty="0"/>
          </a:p>
          <a:p>
            <a:pPr marL="743040" lvl="1" indent="-28548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en-GB" sz="1200" b="1" strike="noStrike" spc="-1" dirty="0">
                <a:uFill>
                  <a:solidFill>
                    <a:srgbClr val="FFFFFF"/>
                  </a:solidFill>
                </a:uFill>
              </a:rPr>
              <a:t>Nouvelles </a:t>
            </a:r>
            <a:r>
              <a:rPr lang="en-GB" sz="1200" b="1" strike="noStrike" spc="-1" dirty="0" err="1">
                <a:uFill>
                  <a:solidFill>
                    <a:srgbClr val="FFFFFF"/>
                  </a:solidFill>
                </a:uFill>
              </a:rPr>
              <a:t>fonctionnalités</a:t>
            </a:r>
            <a:r>
              <a:rPr lang="en-GB" sz="1200" b="1" strike="noStrike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: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s'abonner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aux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nouveautés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d'une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rubrique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voir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 plus </a:t>
            </a:r>
            <a:r>
              <a:rPr lang="en-GB" sz="1200" strike="noStrike" spc="-1" dirty="0" err="1">
                <a:uFill>
                  <a:solidFill>
                    <a:srgbClr val="FFFFFF"/>
                  </a:solidFill>
                </a:uFill>
              </a:rPr>
              <a:t>d'actualités</a:t>
            </a:r>
            <a:r>
              <a:rPr lang="en-GB" sz="1200" strike="noStrike" spc="-1" dirty="0">
                <a:uFill>
                  <a:solidFill>
                    <a:srgbClr val="FFFFFF"/>
                  </a:solidFill>
                </a:uFill>
              </a:rPr>
              <a:t>….</a:t>
            </a:r>
            <a:endParaRPr sz="1200" dirty="0"/>
          </a:p>
          <a:p>
            <a:pPr marL="457560" lvl="1">
              <a:lnSpc>
                <a:spcPct val="100000"/>
              </a:lnSpc>
              <a:buClr>
                <a:srgbClr val="FF0066"/>
              </a:buClr>
            </a:pPr>
            <a:r>
              <a:rPr lang="en-GB" sz="14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dirty="0"/>
          </a:p>
        </p:txBody>
      </p:sp>
      <p:sp>
        <p:nvSpPr>
          <p:cNvPr id="138" name="TextShape 5"/>
          <p:cNvSpPr txBox="1"/>
          <p:nvPr/>
        </p:nvSpPr>
        <p:spPr>
          <a:xfrm>
            <a:off x="4499640" y="691920"/>
            <a:ext cx="4475520" cy="50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</a:t>
            </a:r>
            <a:r>
              <a:rPr lang="en-GB" sz="1800" b="1" strike="noStrike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d'accueil</a:t>
            </a:r>
            <a:r>
              <a:rPr lang="en-GB" sz="18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b="1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</a:t>
            </a:r>
            <a:r>
              <a:rPr lang="en-GB" sz="1800" b="1" strike="noStrike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ersonnelle</a:t>
            </a:r>
            <a:r>
              <a:rPr lang="en-GB" sz="18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0C2A0A6-8D2E-44EA-8FFB-0731929A066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77316" y="2893196"/>
            <a:ext cx="6207760" cy="343182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1392895C-AB6A-4042-B945-4EF2C00C5CA6}"/>
              </a:ext>
            </a:extLst>
          </p:cNvPr>
          <p:cNvSpPr txBox="1"/>
          <p:nvPr/>
        </p:nvSpPr>
        <p:spPr>
          <a:xfrm>
            <a:off x="6776720" y="4983102"/>
            <a:ext cx="219844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/>
              <a:t>Les annonces de « communication ciblée » apparaissent dans ce bloc</a:t>
            </a:r>
          </a:p>
        </p:txBody>
      </p:sp>
      <p:sp>
        <p:nvSpPr>
          <p:cNvPr id="17" name="Légende : flèche courbée à une bordure 16">
            <a:extLst>
              <a:ext uri="{FF2B5EF4-FFF2-40B4-BE49-F238E27FC236}">
                <a16:creationId xmlns:a16="http://schemas.microsoft.com/office/drawing/2014/main" id="{E24AF390-870C-4E12-A9CF-7818FD30E3BC}"/>
              </a:ext>
            </a:extLst>
          </p:cNvPr>
          <p:cNvSpPr/>
          <p:nvPr/>
        </p:nvSpPr>
        <p:spPr>
          <a:xfrm>
            <a:off x="7298861" y="3237604"/>
            <a:ext cx="1352607" cy="1049915"/>
          </a:xfrm>
          <a:prstGeom prst="accentCallout2">
            <a:avLst>
              <a:gd name="adj1" fmla="val 22218"/>
              <a:gd name="adj2" fmla="val 105841"/>
              <a:gd name="adj3" fmla="val 21849"/>
              <a:gd name="adj4" fmla="val 123796"/>
              <a:gd name="adj5" fmla="val 166933"/>
              <a:gd name="adj6" fmla="val 123654"/>
            </a:avLst>
          </a:prstGeom>
          <a:noFill/>
          <a:ln w="9525">
            <a:solidFill>
              <a:srgbClr val="FF0066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C77EC0C-8231-44DF-B4EE-6DDCF49CABC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2852" y="974214"/>
            <a:ext cx="1618960" cy="5350802"/>
          </a:xfrm>
          <a:prstGeom prst="rect">
            <a:avLst/>
          </a:prstGeom>
        </p:spPr>
      </p:pic>
      <p:sp>
        <p:nvSpPr>
          <p:cNvPr id="11" name="Line 3">
            <a:extLst>
              <a:ext uri="{FF2B5EF4-FFF2-40B4-BE49-F238E27FC236}">
                <a16:creationId xmlns:a16="http://schemas.microsoft.com/office/drawing/2014/main" id="{DF19DFC3-B49F-476E-9D70-15522A1EBBAE}"/>
              </a:ext>
            </a:extLst>
          </p:cNvPr>
          <p:cNvSpPr/>
          <p:nvPr/>
        </p:nvSpPr>
        <p:spPr>
          <a:xfrm flipH="1" flipV="1">
            <a:off x="1348153" y="1746737"/>
            <a:ext cx="1299625" cy="181442"/>
          </a:xfrm>
          <a:prstGeom prst="line">
            <a:avLst/>
          </a:prstGeom>
          <a:ln w="12700">
            <a:solidFill>
              <a:srgbClr val="FF0066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12" name="Line 2">
            <a:extLst>
              <a:ext uri="{FF2B5EF4-FFF2-40B4-BE49-F238E27FC236}">
                <a16:creationId xmlns:a16="http://schemas.microsoft.com/office/drawing/2014/main" id="{62109E06-ADE7-4DE8-8417-0F519884E981}"/>
              </a:ext>
            </a:extLst>
          </p:cNvPr>
          <p:cNvSpPr/>
          <p:nvPr/>
        </p:nvSpPr>
        <p:spPr>
          <a:xfrm flipH="1">
            <a:off x="1500554" y="2119256"/>
            <a:ext cx="1147225" cy="268867"/>
          </a:xfrm>
          <a:prstGeom prst="line">
            <a:avLst/>
          </a:prstGeom>
          <a:ln w="12700">
            <a:solidFill>
              <a:srgbClr val="FF0066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4211640" y="692280"/>
            <a:ext cx="476352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d'accueil publique</a:t>
            </a:r>
            <a:endParaRPr/>
          </a:p>
        </p:txBody>
      </p:sp>
      <p:pic>
        <p:nvPicPr>
          <p:cNvPr id="140" name="Image 139"/>
          <p:cNvPicPr/>
          <p:nvPr/>
        </p:nvPicPr>
        <p:blipFill>
          <a:blip r:embed="rId2" cstate="print"/>
          <a:stretch/>
        </p:blipFill>
        <p:spPr>
          <a:xfrm>
            <a:off x="4464000" y="1224000"/>
            <a:ext cx="4670280" cy="2785680"/>
          </a:xfrm>
          <a:prstGeom prst="rect">
            <a:avLst/>
          </a:prstGeom>
          <a:ln>
            <a:noFill/>
          </a:ln>
        </p:spPr>
      </p:pic>
      <p:pic>
        <p:nvPicPr>
          <p:cNvPr id="141" name="Image 140"/>
          <p:cNvPicPr/>
          <p:nvPr/>
        </p:nvPicPr>
        <p:blipFill>
          <a:blip r:embed="rId3" cstate="print"/>
          <a:stretch/>
        </p:blipFill>
        <p:spPr>
          <a:xfrm>
            <a:off x="233640" y="1224000"/>
            <a:ext cx="4111560" cy="2807640"/>
          </a:xfrm>
          <a:prstGeom prst="rect">
            <a:avLst/>
          </a:prstGeom>
          <a:ln>
            <a:noFill/>
          </a:ln>
        </p:spPr>
      </p:pic>
      <p:sp>
        <p:nvSpPr>
          <p:cNvPr id="142" name="CustomShape 2"/>
          <p:cNvSpPr/>
          <p:nvPr/>
        </p:nvSpPr>
        <p:spPr>
          <a:xfrm>
            <a:off x="1396440" y="3960000"/>
            <a:ext cx="119520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fr-FR" sz="1800" strike="noStrike" spc="-1">
                <a:uFill>
                  <a:solidFill>
                    <a:srgbClr val="FFFFFF"/>
                  </a:solidFill>
                </a:uFill>
                <a:latin typeface="Arial"/>
              </a:rPr>
              <a:t>Version 3 </a:t>
            </a:r>
            <a:endParaRPr/>
          </a:p>
        </p:txBody>
      </p:sp>
      <p:sp>
        <p:nvSpPr>
          <p:cNvPr id="143" name="CustomShape 3"/>
          <p:cNvSpPr/>
          <p:nvPr/>
        </p:nvSpPr>
        <p:spPr>
          <a:xfrm>
            <a:off x="6192000" y="3901680"/>
            <a:ext cx="119520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fr-FR" sz="1800" strike="noStrike" spc="-1">
                <a:uFill>
                  <a:solidFill>
                    <a:srgbClr val="FFFFFF"/>
                  </a:solidFill>
                </a:uFill>
                <a:latin typeface="Arial"/>
              </a:rPr>
              <a:t>Version 4 </a:t>
            </a:r>
            <a:endParaRPr/>
          </a:p>
        </p:txBody>
      </p:sp>
      <p:sp>
        <p:nvSpPr>
          <p:cNvPr id="144" name="CustomShape 4"/>
          <p:cNvSpPr/>
          <p:nvPr/>
        </p:nvSpPr>
        <p:spPr>
          <a:xfrm>
            <a:off x="1080000" y="4581000"/>
            <a:ext cx="7003080" cy="117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43040" indent="-285120" algn="just"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EVOLUTIONS :</a:t>
            </a:r>
          </a:p>
          <a:p>
            <a:pPr marL="743040" indent="-285120" algn="just">
              <a:lnSpc>
                <a:spcPct val="100000"/>
              </a:lnSpc>
            </a:pPr>
            <a:endParaRPr sz="800"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 bandeau disparaît, seuls le nom et la ville de l'établissement demeurent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 logo de la collectivité apparaît en haut à droite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L'arborescence de gauche a été repliée dans un bouton « MENU » du bandeau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L'ancienne page d'accueil a été reprise lors de la mise à jour V4, mais des petits changements peuvent apparaître</a:t>
            </a:r>
            <a:endParaRPr dirty="0"/>
          </a:p>
          <a:p>
            <a:pPr marL="343080" indent="-34236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211640" y="692280"/>
            <a:ext cx="476352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d'accueil publique</a:t>
            </a:r>
            <a:endParaRPr/>
          </a:p>
        </p:txBody>
      </p:sp>
      <p:pic>
        <p:nvPicPr>
          <p:cNvPr id="146" name="Image 145"/>
          <p:cNvPicPr/>
          <p:nvPr/>
        </p:nvPicPr>
        <p:blipFill>
          <a:blip r:embed="rId2" cstate="print"/>
          <a:stretch/>
        </p:blipFill>
        <p:spPr>
          <a:xfrm>
            <a:off x="288000" y="760320"/>
            <a:ext cx="2277000" cy="5647320"/>
          </a:xfrm>
          <a:prstGeom prst="rect">
            <a:avLst/>
          </a:prstGeom>
          <a:ln>
            <a:noFill/>
          </a:ln>
        </p:spPr>
      </p:pic>
      <p:sp>
        <p:nvSpPr>
          <p:cNvPr id="147" name="CustomShape 2"/>
          <p:cNvSpPr/>
          <p:nvPr/>
        </p:nvSpPr>
        <p:spPr>
          <a:xfrm>
            <a:off x="3220560" y="2398146"/>
            <a:ext cx="5635440" cy="28799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56000" indent="-756000" algn="just"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EVOLUTION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La V4 est « responsive » : le contenu s'adapte à la taille de l'écran. </a:t>
            </a:r>
            <a:endParaRPr dirty="0"/>
          </a:p>
          <a:p>
            <a:pPr>
              <a:lnSpc>
                <a:spcPct val="100000"/>
              </a:lnSpc>
            </a:pPr>
            <a:endParaRPr sz="1400" dirty="0"/>
          </a:p>
          <a:p>
            <a:pPr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PROBLEME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Toutes les pages d'accueil existantes ne sont pas forcément adaptées à cette technologie . 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 ce fait, l'ENT V4 prévoit une page d'accueil </a:t>
            </a:r>
            <a:r>
              <a:rPr lang="fr-FR" sz="1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pré-configurée</a:t>
            </a: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dont l'affichage s'adaptera automatiquement à la taille de l'écran utilisée.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Cela peut engendrer des problèmes d'affichage.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SOLUTION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Il faut restructurer la page d'accueil en utilisant l'un des deux modèles proposés par l'ENT V4.</a:t>
            </a:r>
            <a:endParaRPr dirty="0"/>
          </a:p>
          <a:p>
            <a:pPr marL="343080" indent="-342360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4211640" y="692280"/>
            <a:ext cx="476352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d'accueil publique</a:t>
            </a:r>
            <a:endParaRPr/>
          </a:p>
        </p:txBody>
      </p:sp>
      <p:sp>
        <p:nvSpPr>
          <p:cNvPr id="149" name="CustomShape 2"/>
          <p:cNvSpPr/>
          <p:nvPr/>
        </p:nvSpPr>
        <p:spPr>
          <a:xfrm>
            <a:off x="3451755" y="3222844"/>
            <a:ext cx="4679640" cy="16598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43040" indent="-285120" algn="just"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Publication de la nouvelle page d'accueil</a:t>
            </a:r>
          </a:p>
          <a:p>
            <a:pPr marL="743040" indent="-285120" algn="just">
              <a:lnSpc>
                <a:spcPct val="100000"/>
              </a:lnSpc>
            </a:pP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Se connecter à l'ENT avec un compte qui dispose des droits de publications sur la page d'accueil </a:t>
            </a:r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Sur la page d'accueil personnelle, cliquer sur “PUBLICATION”</a:t>
            </a:r>
            <a:endParaRPr lang="fr-FR" sz="1200" dirty="0">
              <a:latin typeface="+mj-lt"/>
            </a:endParaRPr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puis sur “Gestion page d'accueil”</a:t>
            </a:r>
            <a:endParaRPr lang="fr-FR" sz="1200" dirty="0">
              <a:latin typeface="+mj-lt"/>
            </a:endParaRPr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endParaRPr dirty="0"/>
          </a:p>
          <a:p>
            <a:pPr marL="743040" indent="-285120" algn="just">
              <a:lnSpc>
                <a:spcPct val="100000"/>
              </a:lnSpc>
            </a:pPr>
            <a:endParaRPr dirty="0"/>
          </a:p>
          <a:p>
            <a:pPr marL="743040" indent="-285120" algn="just">
              <a:lnSpc>
                <a:spcPct val="100000"/>
              </a:lnSpc>
            </a:pPr>
            <a:endParaRPr dirty="0"/>
          </a:p>
          <a:p>
            <a:pPr marL="343080" indent="-342360" algn="just">
              <a:lnSpc>
                <a:spcPct val="100000"/>
              </a:lnSpc>
            </a:pPr>
            <a:endParaRPr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785FC34-3C09-4578-838D-6F22CCF454E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604" y="854137"/>
            <a:ext cx="2137718" cy="5512200"/>
          </a:xfrm>
          <a:prstGeom prst="rect">
            <a:avLst/>
          </a:prstGeom>
        </p:spPr>
      </p:pic>
      <p:sp>
        <p:nvSpPr>
          <p:cNvPr id="3" name="Légende : encadrée à une bordure 2">
            <a:extLst>
              <a:ext uri="{FF2B5EF4-FFF2-40B4-BE49-F238E27FC236}">
                <a16:creationId xmlns:a16="http://schemas.microsoft.com/office/drawing/2014/main" id="{B6BACA59-C36A-4A40-9569-E1EFB05A6501}"/>
              </a:ext>
            </a:extLst>
          </p:cNvPr>
          <p:cNvSpPr/>
          <p:nvPr/>
        </p:nvSpPr>
        <p:spPr>
          <a:xfrm>
            <a:off x="3305843" y="3856894"/>
            <a:ext cx="656492" cy="726830"/>
          </a:xfrm>
          <a:prstGeom prst="accentCallout1">
            <a:avLst>
              <a:gd name="adj1" fmla="val 47253"/>
              <a:gd name="adj2" fmla="val -8130"/>
              <a:gd name="adj3" fmla="val 46707"/>
              <a:gd name="adj4" fmla="val 102565"/>
            </a:avLst>
          </a:prstGeom>
          <a:noFill/>
          <a:ln w="12700">
            <a:solidFill>
              <a:srgbClr val="FF006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4211640" y="692280"/>
            <a:ext cx="476352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d'accueil publique</a:t>
            </a:r>
            <a:endParaRPr/>
          </a:p>
        </p:txBody>
      </p:sp>
      <p:sp>
        <p:nvSpPr>
          <p:cNvPr id="154" name="CustomShape 2"/>
          <p:cNvSpPr/>
          <p:nvPr/>
        </p:nvSpPr>
        <p:spPr>
          <a:xfrm>
            <a:off x="0" y="2304000"/>
            <a:ext cx="2735640" cy="129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43040" indent="-285120" algn="just">
              <a:lnSpc>
                <a:spcPct val="100000"/>
              </a:lnSpc>
            </a:pPr>
            <a:r>
              <a:rPr lang="fr-FR" sz="14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Création</a:t>
            </a:r>
            <a:endParaRPr/>
          </a:p>
          <a:p>
            <a:pPr marL="743040" indent="-285120" algn="just">
              <a:lnSpc>
                <a:spcPct val="100000"/>
              </a:lnSpc>
            </a:pPr>
            <a:endParaRPr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Cliquer sur le bouton: “Créer une version”</a:t>
            </a:r>
            <a:endParaRPr/>
          </a:p>
          <a:p>
            <a:pPr marL="743040" indent="-285120" algn="just">
              <a:lnSpc>
                <a:spcPct val="100000"/>
              </a:lnSpc>
            </a:pPr>
            <a:endParaRPr/>
          </a:p>
          <a:p>
            <a:pPr marL="743040" indent="-285120" algn="just">
              <a:lnSpc>
                <a:spcPct val="100000"/>
              </a:lnSpc>
            </a:pPr>
            <a:endParaRPr/>
          </a:p>
          <a:p>
            <a:pPr marL="343080" indent="-342360" algn="just">
              <a:lnSpc>
                <a:spcPct val="100000"/>
              </a:lnSpc>
            </a:pPr>
            <a:endParaRPr/>
          </a:p>
        </p:txBody>
      </p:sp>
      <p:pic>
        <p:nvPicPr>
          <p:cNvPr id="155" name="Image 154"/>
          <p:cNvPicPr/>
          <p:nvPr/>
        </p:nvPicPr>
        <p:blipFill>
          <a:blip r:embed="rId2" cstate="print"/>
          <a:stretch/>
        </p:blipFill>
        <p:spPr>
          <a:xfrm>
            <a:off x="2808000" y="1152000"/>
            <a:ext cx="6164280" cy="2967120"/>
          </a:xfrm>
          <a:prstGeom prst="rect">
            <a:avLst/>
          </a:prstGeom>
          <a:ln>
            <a:solidFill>
              <a:srgbClr val="3465A4"/>
            </a:solidFill>
          </a:ln>
        </p:spPr>
      </p:pic>
      <p:pic>
        <p:nvPicPr>
          <p:cNvPr id="156" name="Image 155"/>
          <p:cNvPicPr/>
          <p:nvPr/>
        </p:nvPicPr>
        <p:blipFill>
          <a:blip r:embed="rId3" cstate="print"/>
          <a:stretch/>
        </p:blipFill>
        <p:spPr>
          <a:xfrm>
            <a:off x="504000" y="4176000"/>
            <a:ext cx="5139000" cy="223164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157" name="CustomShape 3"/>
          <p:cNvSpPr/>
          <p:nvPr/>
        </p:nvSpPr>
        <p:spPr>
          <a:xfrm>
            <a:off x="5256000" y="4752000"/>
            <a:ext cx="3455640" cy="122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43040" indent="-285120">
              <a:lnSpc>
                <a:spcPct val="100000"/>
              </a:lnSpc>
            </a:pPr>
            <a:endParaRPr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Puis sélectionner un des deux modèles proposés</a:t>
            </a:r>
            <a:endParaRPr/>
          </a:p>
          <a:p>
            <a:pPr marL="743040" indent="-285120">
              <a:lnSpc>
                <a:spcPct val="100000"/>
              </a:lnSpc>
            </a:pPr>
            <a:endParaRPr/>
          </a:p>
          <a:p>
            <a:pPr marL="743040" indent="-285120">
              <a:lnSpc>
                <a:spcPct val="100000"/>
              </a:lnSpc>
            </a:pPr>
            <a:endParaRPr/>
          </a:p>
          <a:p>
            <a:pPr marL="343080" indent="-342360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4211640" y="692280"/>
            <a:ext cx="476352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d'accueil publique</a:t>
            </a:r>
            <a:endParaRPr/>
          </a:p>
        </p:txBody>
      </p:sp>
      <p:sp>
        <p:nvSpPr>
          <p:cNvPr id="159" name="CustomShape 2"/>
          <p:cNvSpPr/>
          <p:nvPr/>
        </p:nvSpPr>
        <p:spPr>
          <a:xfrm>
            <a:off x="-143640" y="1512000"/>
            <a:ext cx="3743640" cy="453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43040" indent="-285120" algn="just"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Choix et édition des blocs </a:t>
            </a:r>
            <a:endParaRPr dirty="0"/>
          </a:p>
          <a:p>
            <a:pPr marL="743040" indent="-285120" algn="just">
              <a:lnSpc>
                <a:spcPct val="100000"/>
              </a:lnSpc>
            </a:pP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Chaque bloc offre ses services spécifiques :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Actualités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Agenda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Contact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Dernières publications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Flux RSS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Liste des rubriques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Média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Sélection d'articles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Texte avec mise en forme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</a:t>
            </a:r>
            <a:r>
              <a:rPr lang="fr-FR" sz="1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Twitter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</a:t>
            </a:r>
            <a:r>
              <a:rPr lang="fr-FR" sz="1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Facebook</a:t>
            </a:r>
            <a:endParaRPr dirty="0"/>
          </a:p>
          <a:p>
            <a:pPr marL="990600" lvl="2" indent="17463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</a:t>
            </a:r>
            <a:r>
              <a:rPr lang="fr-FR" sz="1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etc</a:t>
            </a: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…</a:t>
            </a:r>
            <a:endParaRPr dirty="0"/>
          </a:p>
          <a:p>
            <a:pPr marL="1296000" lvl="2" indent="-287640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dirty="0"/>
          </a:p>
          <a:p>
            <a:pPr marL="1296000" lvl="2" indent="-287640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dirty="0"/>
          </a:p>
          <a:p>
            <a:pPr marL="1296000" lvl="2" indent="-287640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dirty="0"/>
          </a:p>
          <a:p>
            <a:pPr marL="1296000" lvl="2" indent="-287640" algn="just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dirty="0"/>
          </a:p>
          <a:p>
            <a:pPr marL="743040" lvl="1" indent="-2851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Une fois le service choisi, cliquer sur “Configurer”</a:t>
            </a:r>
            <a:endParaRPr dirty="0"/>
          </a:p>
          <a:p>
            <a:pPr marL="743040" lvl="1" indent="-28512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Attention, l'accès au code source de la page d'accueil n'est plus possible</a:t>
            </a:r>
            <a:endParaRPr dirty="0"/>
          </a:p>
          <a:p>
            <a:pPr marL="743040" indent="-285120" algn="just">
              <a:lnSpc>
                <a:spcPct val="100000"/>
              </a:lnSpc>
            </a:pPr>
            <a:endParaRPr dirty="0"/>
          </a:p>
          <a:p>
            <a:pPr marL="343080" indent="-342360" algn="just">
              <a:lnSpc>
                <a:spcPct val="100000"/>
              </a:lnSpc>
            </a:pPr>
            <a:endParaRPr dirty="0"/>
          </a:p>
        </p:txBody>
      </p:sp>
      <p:pic>
        <p:nvPicPr>
          <p:cNvPr id="160" name="Image 159"/>
          <p:cNvPicPr/>
          <p:nvPr/>
        </p:nvPicPr>
        <p:blipFill>
          <a:blip r:embed="rId2" cstate="print"/>
          <a:stretch/>
        </p:blipFill>
        <p:spPr>
          <a:xfrm>
            <a:off x="3600000" y="1314360"/>
            <a:ext cx="5507640" cy="466128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161" name="Line 3"/>
          <p:cNvSpPr/>
          <p:nvPr/>
        </p:nvSpPr>
        <p:spPr>
          <a:xfrm flipV="1">
            <a:off x="1728000" y="2808000"/>
            <a:ext cx="6768000" cy="2736000"/>
          </a:xfrm>
          <a:prstGeom prst="line">
            <a:avLst/>
          </a:prstGeom>
          <a:ln w="12700">
            <a:solidFill>
              <a:srgbClr val="FF0066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Line 4"/>
          <p:cNvSpPr/>
          <p:nvPr/>
        </p:nvSpPr>
        <p:spPr>
          <a:xfrm>
            <a:off x="1728000" y="5544000"/>
            <a:ext cx="4896000" cy="360000"/>
          </a:xfrm>
          <a:prstGeom prst="line">
            <a:avLst/>
          </a:prstGeom>
          <a:ln w="12700">
            <a:solidFill>
              <a:srgbClr val="FF0066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4211640" y="692280"/>
            <a:ext cx="476352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 page d'accueil publique</a:t>
            </a:r>
            <a:endParaRPr/>
          </a:p>
        </p:txBody>
      </p:sp>
      <p:sp>
        <p:nvSpPr>
          <p:cNvPr id="164" name="CustomShape 2"/>
          <p:cNvSpPr/>
          <p:nvPr/>
        </p:nvSpPr>
        <p:spPr>
          <a:xfrm>
            <a:off x="288000" y="4536000"/>
            <a:ext cx="8855640" cy="187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743040" indent="-285120" algn="just">
              <a:lnSpc>
                <a:spcPct val="100000"/>
              </a:lnSpc>
            </a:pPr>
            <a:r>
              <a:rPr lang="fr-FR" sz="14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Une fois chaque bloc configuré : </a:t>
            </a:r>
            <a:endParaRPr dirty="0"/>
          </a:p>
          <a:p>
            <a:pPr marL="743040" indent="-285120" algn="just">
              <a:lnSpc>
                <a:spcPct val="100000"/>
              </a:lnSpc>
            </a:pP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Cliquer sur ”</a:t>
            </a:r>
            <a:r>
              <a:rPr lang="fr-FR" sz="1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Prévisualiser</a:t>
            </a: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” en haut à droite pour voir votre page d'accueil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Cliquer sur “</a:t>
            </a:r>
            <a:r>
              <a:rPr lang="fr-FR" sz="1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Modifier</a:t>
            </a: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” pour changer vos configurations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Cliquer sur “</a:t>
            </a:r>
            <a:r>
              <a:rPr lang="fr-FR" sz="1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Enregistrer</a:t>
            </a: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” pour sauvegarder votre page et pouvoir la retrouver plus tard</a:t>
            </a:r>
            <a:endParaRPr dirty="0"/>
          </a:p>
          <a:p>
            <a:pPr marL="743040" lvl="1" indent="-285120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Cliquer sur “</a:t>
            </a:r>
            <a:r>
              <a:rPr lang="fr-FR" sz="1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Mettre en ligne</a:t>
            </a:r>
            <a:r>
              <a:rPr lang="fr-FR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” pour publier votre page d'accueil - </a:t>
            </a:r>
            <a:r>
              <a:rPr lang="fr-FR" sz="1200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ATTENTION : la publication d'une page d'accueil version V4 écrase votre ancienne page d'accueil V3 avec aucun retour en arrière possible...</a:t>
            </a:r>
          </a:p>
        </p:txBody>
      </p:sp>
      <p:pic>
        <p:nvPicPr>
          <p:cNvPr id="165" name="Image 164"/>
          <p:cNvPicPr/>
          <p:nvPr/>
        </p:nvPicPr>
        <p:blipFill>
          <a:blip r:embed="rId2" cstate="print"/>
          <a:stretch/>
        </p:blipFill>
        <p:spPr>
          <a:xfrm>
            <a:off x="1368000" y="1127160"/>
            <a:ext cx="6191640" cy="3192480"/>
          </a:xfrm>
          <a:prstGeom prst="rect">
            <a:avLst/>
          </a:prstGeom>
          <a:ln>
            <a:noFill/>
          </a:ln>
        </p:spPr>
      </p:pic>
      <p:pic>
        <p:nvPicPr>
          <p:cNvPr id="166" name="Image 165"/>
          <p:cNvPicPr/>
          <p:nvPr/>
        </p:nvPicPr>
        <p:blipFill>
          <a:blip r:embed="rId3" cstate="print"/>
          <a:stretch/>
        </p:blipFill>
        <p:spPr>
          <a:xfrm>
            <a:off x="3773880" y="4320000"/>
            <a:ext cx="3269880" cy="359640"/>
          </a:xfrm>
          <a:prstGeom prst="rect">
            <a:avLst/>
          </a:prstGeom>
          <a:ln>
            <a:noFill/>
          </a:ln>
        </p:spPr>
      </p:pic>
      <p:pic>
        <p:nvPicPr>
          <p:cNvPr id="167" name="Image 166"/>
          <p:cNvPicPr/>
          <p:nvPr/>
        </p:nvPicPr>
        <p:blipFill>
          <a:blip r:embed="rId4" cstate="print"/>
          <a:stretch/>
        </p:blipFill>
        <p:spPr>
          <a:xfrm>
            <a:off x="6122160" y="4680000"/>
            <a:ext cx="2973960" cy="32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15898</TotalTime>
  <Words>542</Words>
  <Application>Microsoft Office PowerPoint</Application>
  <PresentationFormat>Affichage à l'écran (4:3)</PresentationFormat>
  <Paragraphs>113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Microsoft YaHei</vt:lpstr>
      <vt:lpstr>Arial</vt:lpstr>
      <vt:lpstr>DejaVu Sans</vt:lpstr>
      <vt:lpstr>StarSymbol</vt:lpstr>
      <vt:lpstr>Wingdings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 en œuvre et exploitation d’un ENT en Midi-Pyrénées  Assistance à maîtrise d’ouvrage</dc:title>
  <dc:creator>s.dalben</dc:creator>
  <cp:lastModifiedBy>fred alb</cp:lastModifiedBy>
  <cp:revision>1456</cp:revision>
  <cp:lastPrinted>1601-01-01T00:00:00Z</cp:lastPrinted>
  <dcterms:created xsi:type="dcterms:W3CDTF">2008-10-02T09:17:19Z</dcterms:created>
  <dcterms:modified xsi:type="dcterms:W3CDTF">2018-01-12T14:41:20Z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