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0"/>
  </p:notesMasterIdLst>
  <p:sldIdLst>
    <p:sldId id="264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 sz="2000" spc="-1">
                <a:latin typeface="Arial"/>
              </a:rPr>
              <a:t>Cliquez pour modifier le format des notes</a:t>
            </a:r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 sz="1400" spc="-1">
                <a:latin typeface="Times New Roman"/>
              </a:rPr>
              <a:t>&lt;en-tête&gt;</a:t>
            </a:r>
            <a:endParaRPr/>
          </a:p>
        </p:txBody>
      </p:sp>
      <p:sp>
        <p:nvSpPr>
          <p:cNvPr id="86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fr-FR" sz="1400" spc="-1">
                <a:latin typeface="Times New Roman"/>
              </a:rPr>
              <a:t>&lt;date/heure&gt;</a:t>
            </a:r>
            <a:endParaRPr/>
          </a:p>
        </p:txBody>
      </p:sp>
      <p:sp>
        <p:nvSpPr>
          <p:cNvPr id="87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fr-FR" sz="1400" spc="-1">
                <a:latin typeface="Times New Roman"/>
              </a:rPr>
              <a:t>&lt;pied de page&gt;</a:t>
            </a:r>
            <a:endParaRPr/>
          </a:p>
        </p:txBody>
      </p:sp>
      <p:sp>
        <p:nvSpPr>
          <p:cNvPr id="88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DF042349-508F-4190-812F-4C7E44A4C162}" type="slidenum">
              <a:rPr lang="fr-FR" sz="1400" spc="-1">
                <a:latin typeface="Times New Roman"/>
              </a:rPr>
              <a:pPr algn="r"/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862452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250920" y="3903120"/>
            <a:ext cx="862452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0640" y="119700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670640" y="390312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250920" y="390312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8624520" cy="518112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250920" y="1197000"/>
            <a:ext cx="8624520" cy="518112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pic>
        <p:nvPicPr>
          <p:cNvPr id="40" name="Image 39"/>
          <p:cNvPicPr/>
          <p:nvPr/>
        </p:nvPicPr>
        <p:blipFill>
          <a:blip r:embed="rId2" cstate="print"/>
          <a:stretch/>
        </p:blipFill>
        <p:spPr>
          <a:xfrm>
            <a:off x="1316160" y="1197000"/>
            <a:ext cx="6493680" cy="5181120"/>
          </a:xfrm>
          <a:prstGeom prst="rect">
            <a:avLst/>
          </a:prstGeom>
          <a:ln>
            <a:noFill/>
          </a:ln>
        </p:spPr>
      </p:pic>
      <p:pic>
        <p:nvPicPr>
          <p:cNvPr id="41" name="Image 40"/>
          <p:cNvPicPr/>
          <p:nvPr/>
        </p:nvPicPr>
        <p:blipFill>
          <a:blip r:embed="rId2" cstate="print"/>
          <a:stretch/>
        </p:blipFill>
        <p:spPr>
          <a:xfrm>
            <a:off x="1316160" y="1197000"/>
            <a:ext cx="6493680" cy="5181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250920" y="1197000"/>
            <a:ext cx="8624520" cy="5181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8624520" cy="518112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4208760" cy="518112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0640" y="1197000"/>
            <a:ext cx="4208760" cy="518112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211640" y="692280"/>
            <a:ext cx="4763880" cy="2324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250920" y="390312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0640" y="1197000"/>
            <a:ext cx="4208760" cy="518112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250920" y="1197000"/>
            <a:ext cx="8624520" cy="5181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4208760" cy="518112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0640" y="119700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0640" y="390312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0640" y="119700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250920" y="3903120"/>
            <a:ext cx="862452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862452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250920" y="3903120"/>
            <a:ext cx="862452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0640" y="119700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670640" y="390312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250920" y="390312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8624520" cy="518112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250920" y="1197000"/>
            <a:ext cx="8624520" cy="518112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pic>
        <p:nvPicPr>
          <p:cNvPr id="82" name="Image 81"/>
          <p:cNvPicPr/>
          <p:nvPr/>
        </p:nvPicPr>
        <p:blipFill>
          <a:blip r:embed="rId2" cstate="print"/>
          <a:stretch/>
        </p:blipFill>
        <p:spPr>
          <a:xfrm>
            <a:off x="1316160" y="1197000"/>
            <a:ext cx="6493680" cy="5181120"/>
          </a:xfrm>
          <a:prstGeom prst="rect">
            <a:avLst/>
          </a:prstGeom>
          <a:ln>
            <a:noFill/>
          </a:ln>
        </p:spPr>
      </p:pic>
      <p:pic>
        <p:nvPicPr>
          <p:cNvPr id="83" name="Image 82"/>
          <p:cNvPicPr/>
          <p:nvPr/>
        </p:nvPicPr>
        <p:blipFill>
          <a:blip r:embed="rId2" cstate="print"/>
          <a:stretch/>
        </p:blipFill>
        <p:spPr>
          <a:xfrm>
            <a:off x="1316160" y="1197000"/>
            <a:ext cx="6493680" cy="5181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8624520" cy="518112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4208760" cy="518112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0640" y="1197000"/>
            <a:ext cx="4208760" cy="518112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211640" y="692280"/>
            <a:ext cx="4763880" cy="2324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250920" y="390312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0640" y="1197000"/>
            <a:ext cx="4208760" cy="518112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4208760" cy="518112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0640" y="119700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0640" y="390312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250920" y="119700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0640" y="1197000"/>
            <a:ext cx="420876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250920" y="3903120"/>
            <a:ext cx="8624520" cy="247104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1"/>
          <p:cNvSpPr/>
          <p:nvPr/>
        </p:nvSpPr>
        <p:spPr>
          <a:xfrm>
            <a:off x="0" y="6583320"/>
            <a:ext cx="7380000" cy="245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fr-FR" sz="1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Académie de Toulouse – DANE/PA – Accompagnement ENT V4 – Janvier/Février 2018</a:t>
            </a:r>
            <a:endParaRPr/>
          </a:p>
        </p:txBody>
      </p:sp>
      <p:sp>
        <p:nvSpPr>
          <p:cNvPr id="9" name="Line 2"/>
          <p:cNvSpPr/>
          <p:nvPr/>
        </p:nvSpPr>
        <p:spPr>
          <a:xfrm>
            <a:off x="179280" y="6453000"/>
            <a:ext cx="8820000" cy="1440"/>
          </a:xfrm>
          <a:prstGeom prst="line">
            <a:avLst/>
          </a:prstGeom>
          <a:ln w="93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8459640" y="6497640"/>
            <a:ext cx="360000" cy="360000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1800" tIns="46800" rIns="91800" bIns="46800" anchor="ctr"/>
          <a:lstStyle/>
          <a:p>
            <a:pPr algn="ctr">
              <a:lnSpc>
                <a:spcPct val="100000"/>
              </a:lnSpc>
            </a:pPr>
            <a:fld id="{D9160C0A-75F0-42F3-9795-31CDC92ACC99}" type="slidenum">
              <a:rPr lang="fr-FR" sz="12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 algn="ctr">
                <a:lnSpc>
                  <a:spcPct val="100000"/>
                </a:lnSpc>
              </a:pPr>
              <a:t>‹N°›</a:t>
            </a:fld>
            <a:endParaRPr/>
          </a:p>
        </p:txBody>
      </p:sp>
      <p:pic>
        <p:nvPicPr>
          <p:cNvPr id="3" name="Picture 6"/>
          <p:cNvPicPr/>
          <p:nvPr/>
        </p:nvPicPr>
        <p:blipFill>
          <a:blip r:embed="rId14" cstate="print"/>
          <a:stretch/>
        </p:blipFill>
        <p:spPr>
          <a:xfrm>
            <a:off x="0" y="0"/>
            <a:ext cx="1618920" cy="721800"/>
          </a:xfrm>
          <a:prstGeom prst="rect">
            <a:avLst/>
          </a:prstGeom>
          <a:ln w="9360">
            <a:noFill/>
          </a:ln>
        </p:spPr>
      </p:pic>
      <p:pic>
        <p:nvPicPr>
          <p:cNvPr id="4" name="Picture 7"/>
          <p:cNvPicPr/>
          <p:nvPr/>
        </p:nvPicPr>
        <p:blipFill>
          <a:blip r:embed="rId15" cstate="print"/>
          <a:stretch/>
        </p:blipFill>
        <p:spPr>
          <a:xfrm>
            <a:off x="1619280" y="0"/>
            <a:ext cx="1368000" cy="769680"/>
          </a:xfrm>
          <a:prstGeom prst="rect">
            <a:avLst/>
          </a:prstGeom>
          <a:ln w="9360">
            <a:noFill/>
          </a:ln>
        </p:spPr>
      </p:pic>
      <p:sp>
        <p:nvSpPr>
          <p:cNvPr id="5" name="CustomShape 4"/>
          <p:cNvSpPr/>
          <p:nvPr/>
        </p:nvSpPr>
        <p:spPr>
          <a:xfrm>
            <a:off x="3274920" y="0"/>
            <a:ext cx="5868720" cy="703800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Accompagnement ENT V4
Présentation des évolutions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GB" sz="1800" spc="-1">
                <a:latin typeface="Arial"/>
              </a:rPr>
              <a:t>Cliquez pour éditer le format du texte-titre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 algn="just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1600" b="1" spc="-1">
                <a:latin typeface="Arial"/>
              </a:rPr>
              <a:t>Cliquez pour éditer le format du plan de texte</a:t>
            </a:r>
            <a:endParaRPr/>
          </a:p>
          <a:p>
            <a:pPr marL="864000" lvl="1" indent="-324000" algn="just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en-GB" sz="1200" spc="-1">
                <a:latin typeface="Arial"/>
              </a:rPr>
              <a:t>Second niveau de plan</a:t>
            </a:r>
            <a:endParaRPr/>
          </a:p>
          <a:p>
            <a:pPr marL="1296000" lvl="2" indent="-288000" algn="just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1200" spc="-1">
                <a:latin typeface="Arial"/>
              </a:rPr>
              <a:t>Troisième niveau de plan</a:t>
            </a:r>
            <a:endParaRPr/>
          </a:p>
          <a:p>
            <a:pPr marL="1728000" lvl="3" indent="-216000" algn="just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en-GB" sz="1200" spc="-1">
                <a:latin typeface="Arial"/>
              </a:rPr>
              <a:t>Quatrième niveau de plan</a:t>
            </a:r>
            <a:endParaRPr/>
          </a:p>
          <a:p>
            <a:pPr marL="2160000" lvl="4" indent="-216000" algn="just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2000" spc="-1">
                <a:latin typeface="Arial"/>
              </a:rPr>
              <a:t>Cinquième niveau de plan</a:t>
            </a:r>
            <a:endParaRPr/>
          </a:p>
          <a:p>
            <a:pPr marL="2592000" lvl="5" indent="-216000" algn="just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2000" spc="-1">
                <a:latin typeface="Arial"/>
              </a:rPr>
              <a:t>Sixième niveau de plan</a:t>
            </a:r>
            <a:endParaRPr/>
          </a:p>
          <a:p>
            <a:pPr marL="3024000" lvl="6" indent="-216000" algn="just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2000" spc="-1">
                <a:latin typeface="Arial"/>
              </a:rPr>
              <a:t>Septième niveau de plan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0" y="6583320"/>
            <a:ext cx="7380000" cy="245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fr-FR" sz="1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Académie de Toulouse – DANE/PA – Accompagnement ENT V4 – Janvier/Février 2018</a:t>
            </a:r>
            <a:endParaRPr/>
          </a:p>
        </p:txBody>
      </p:sp>
      <p:sp>
        <p:nvSpPr>
          <p:cNvPr id="43" name="Line 2"/>
          <p:cNvSpPr/>
          <p:nvPr/>
        </p:nvSpPr>
        <p:spPr>
          <a:xfrm>
            <a:off x="179280" y="6453000"/>
            <a:ext cx="8820000" cy="1440"/>
          </a:xfrm>
          <a:prstGeom prst="line">
            <a:avLst/>
          </a:prstGeom>
          <a:ln w="93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" name="CustomShape 3"/>
          <p:cNvSpPr/>
          <p:nvPr/>
        </p:nvSpPr>
        <p:spPr>
          <a:xfrm>
            <a:off x="8459640" y="6497640"/>
            <a:ext cx="360000" cy="360000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1800" tIns="46800" rIns="91800" bIns="46800" anchor="ctr"/>
          <a:lstStyle/>
          <a:p>
            <a:pPr algn="ctr">
              <a:lnSpc>
                <a:spcPct val="100000"/>
              </a:lnSpc>
            </a:pPr>
            <a:fld id="{43467C59-9539-4D11-90FD-D980158A9AC5}" type="slidenum">
              <a:rPr lang="fr-FR" sz="12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 algn="ctr">
                <a:lnSpc>
                  <a:spcPct val="100000"/>
                </a:lnSpc>
              </a:pPr>
              <a:t>‹N°›</a:t>
            </a:fld>
            <a:endParaRPr/>
          </a:p>
        </p:txBody>
      </p:sp>
      <p:pic>
        <p:nvPicPr>
          <p:cNvPr id="45" name="Picture 6"/>
          <p:cNvPicPr/>
          <p:nvPr/>
        </p:nvPicPr>
        <p:blipFill>
          <a:blip r:embed="rId14" cstate="print"/>
          <a:stretch/>
        </p:blipFill>
        <p:spPr>
          <a:xfrm>
            <a:off x="0" y="0"/>
            <a:ext cx="1618920" cy="721800"/>
          </a:xfrm>
          <a:prstGeom prst="rect">
            <a:avLst/>
          </a:prstGeom>
          <a:ln w="9360">
            <a:noFill/>
          </a:ln>
        </p:spPr>
      </p:pic>
      <p:pic>
        <p:nvPicPr>
          <p:cNvPr id="46" name="Picture 7"/>
          <p:cNvPicPr/>
          <p:nvPr/>
        </p:nvPicPr>
        <p:blipFill>
          <a:blip r:embed="rId15" cstate="print"/>
          <a:stretch/>
        </p:blipFill>
        <p:spPr>
          <a:xfrm>
            <a:off x="1619280" y="0"/>
            <a:ext cx="1368000" cy="769680"/>
          </a:xfrm>
          <a:prstGeom prst="rect">
            <a:avLst/>
          </a:prstGeom>
          <a:ln w="9360">
            <a:noFill/>
          </a:ln>
        </p:spPr>
      </p:pic>
      <p:sp>
        <p:nvSpPr>
          <p:cNvPr id="47" name="CustomShape 4"/>
          <p:cNvSpPr/>
          <p:nvPr/>
        </p:nvSpPr>
        <p:spPr>
          <a:xfrm>
            <a:off x="3274920" y="0"/>
            <a:ext cx="5868720" cy="703800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Accompagnement ENT V4
Présentation des évolutions</a:t>
            </a:r>
            <a:endParaRPr/>
          </a:p>
        </p:txBody>
      </p:sp>
      <p:sp>
        <p:nvSpPr>
          <p:cNvPr id="48" name="PlaceHolder 5"/>
          <p:cNvSpPr>
            <a:spLocks noGrp="1"/>
          </p:cNvSpPr>
          <p:nvPr>
            <p:ph type="title"/>
          </p:nvPr>
        </p:nvSpPr>
        <p:spPr>
          <a:xfrm>
            <a:off x="4211640" y="692280"/>
            <a:ext cx="4763880" cy="50112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GB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 style du titre</a:t>
            </a:r>
            <a:endParaRPr/>
          </a:p>
        </p:txBody>
      </p:sp>
      <p:sp>
        <p:nvSpPr>
          <p:cNvPr id="49" name="PlaceHolder 6"/>
          <p:cNvSpPr>
            <a:spLocks noGrp="1"/>
          </p:cNvSpPr>
          <p:nvPr>
            <p:ph type="body"/>
          </p:nvPr>
        </p:nvSpPr>
        <p:spPr>
          <a:xfrm>
            <a:off x="250920" y="1197000"/>
            <a:ext cx="8624520" cy="5181120"/>
          </a:xfrm>
          <a:prstGeom prst="rect">
            <a:avLst/>
          </a:prstGeom>
        </p:spPr>
        <p:txBody>
          <a:bodyPr lIns="90000" tIns="46800" rIns="90000" bIns="4680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1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Cliquez pour éditer le format du plan de texte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en-GB" sz="1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niveau de plan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1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Troisième niveau de plan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en-GB" sz="1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Quatrième niveau de plan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1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Cinquième niveau de plan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1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Sixième niveau de plan</a:t>
            </a:r>
            <a:endParaRPr/>
          </a:p>
          <a:p>
            <a:pPr marL="343080" indent="-342720" algn="just">
              <a:lnSpc>
                <a:spcPct val="100000"/>
              </a:lnSpc>
            </a:pPr>
            <a:r>
              <a:rPr lang="en-GB" sz="1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Septième niveau de planModifiez les styles du texte du masque</a:t>
            </a:r>
            <a:endParaRPr/>
          </a:p>
          <a:p>
            <a:pPr marL="743040" indent="-285480" algn="just"/>
            <a:r>
              <a:rPr lang="en-GB" sz="140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Deuxième niveau</a:t>
            </a:r>
            <a:endParaRPr/>
          </a:p>
          <a:p>
            <a:pPr marL="1143000" indent="-228240" algn="just"/>
            <a:r>
              <a:rPr lang="en-GB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Troisième niveau</a:t>
            </a:r>
            <a:endParaRPr/>
          </a:p>
          <a:p>
            <a:pPr marL="1600200" indent="-228240" algn="just"/>
            <a:r>
              <a:rPr lang="en-GB" sz="1200" strike="noStrike" spc="-1">
                <a:solidFill>
                  <a:srgbClr val="666F7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Quatrième niveau</a:t>
            </a:r>
            <a:endParaRPr/>
          </a:p>
          <a:p>
            <a:pPr marL="2057400" indent="-228240" algn="just"/>
            <a:r>
              <a:rPr lang="en-GB" sz="1200" strike="noStrike" spc="-1">
                <a:solidFill>
                  <a:srgbClr val="666F7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Cinquième niveau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4211640" y="767640"/>
            <a:ext cx="4763880" cy="5011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ctr"/>
            <a:r>
              <a:rPr lang="en-GB" sz="2000" b="1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</a:rPr>
              <a:t>Ordre</a:t>
            </a:r>
            <a:r>
              <a:rPr lang="en-GB" sz="2000" b="1" spc="-1" dirty="0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</a:rPr>
              <a:t> du jour</a:t>
            </a:r>
            <a:endParaRPr lang="en-GB" sz="2000" dirty="0" smtClean="0"/>
          </a:p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96" name="TextShape 2"/>
          <p:cNvSpPr txBox="1"/>
          <p:nvPr/>
        </p:nvSpPr>
        <p:spPr>
          <a:xfrm>
            <a:off x="467640" y="1556712"/>
            <a:ext cx="8136720" cy="3816504"/>
          </a:xfrm>
          <a:prstGeom prst="rect">
            <a:avLst/>
          </a:prstGeom>
          <a:noFill/>
          <a:ln w="9360">
            <a:noFill/>
          </a:ln>
        </p:spPr>
        <p:txBody>
          <a:bodyPr lIns="90000" tIns="46800" rIns="90000" bIns="46800"/>
          <a:lstStyle/>
          <a:p>
            <a:pPr marL="343080" indent="-34272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"/>
            </a:pPr>
            <a:r>
              <a:rPr lang="en-GB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Présentation</a:t>
            </a:r>
            <a:r>
              <a:rPr lang="en-GB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des </a:t>
            </a:r>
            <a:r>
              <a:rPr lang="en-GB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évolutions</a:t>
            </a:r>
            <a:r>
              <a:rPr lang="en-GB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de la </a:t>
            </a:r>
            <a:r>
              <a:rPr lang="en-GB" sz="18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V4</a:t>
            </a:r>
          </a:p>
          <a:p>
            <a:pPr marL="343080" indent="-342720" algn="just">
              <a:lnSpc>
                <a:spcPct val="100000"/>
              </a:lnSpc>
              <a:buClr>
                <a:srgbClr val="FF0066"/>
              </a:buClr>
            </a:pPr>
            <a:endParaRPr sz="1000" dirty="0"/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en-GB" sz="2000" b="1" spc="-1" dirty="0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</a:rPr>
              <a:t>1- </a:t>
            </a:r>
            <a:r>
              <a:rPr lang="en-GB" sz="2000" b="1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</a:rPr>
              <a:t>Charte</a:t>
            </a:r>
            <a:r>
              <a:rPr lang="en-GB" sz="2000" b="1" spc="-1" dirty="0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GB" sz="2000" b="1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</a:rPr>
              <a:t>graphique</a:t>
            </a:r>
            <a:r>
              <a:rPr lang="en-GB" sz="2000" b="1" spc="-1" dirty="0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GB" sz="2000" b="1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</a:rPr>
              <a:t>rénovée</a:t>
            </a:r>
            <a:endParaRPr lang="en-GB" sz="2000" b="1" spc="-1" dirty="0" smtClean="0">
              <a:solidFill>
                <a:srgbClr val="FF0066"/>
              </a:solidFill>
              <a:uFill>
                <a:solidFill>
                  <a:srgbClr val="FFFFFF"/>
                </a:solidFill>
              </a:uFill>
            </a:endParaRPr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</a:pPr>
            <a:endParaRPr sz="1600" dirty="0"/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en-GB" sz="1600" b="1" strike="noStrike" spc="-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2- </a:t>
            </a:r>
            <a:r>
              <a:rPr lang="en-GB" sz="1600" b="1" strike="noStrike" spc="-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Menu </a:t>
            </a:r>
            <a:r>
              <a:rPr lang="en-GB" sz="1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des </a:t>
            </a:r>
            <a:r>
              <a:rPr lang="en-GB" sz="1600" b="1" strike="noStrike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services</a:t>
            </a:r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endParaRPr sz="1600" dirty="0"/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en-GB" sz="1600" b="1" strike="noStrike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3- </a:t>
            </a:r>
            <a:r>
              <a:rPr lang="en-GB" sz="1600" b="1" strike="noStrike" spc="-1" dirty="0" err="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Nouvelles</a:t>
            </a:r>
            <a:r>
              <a:rPr lang="en-GB" sz="1600" b="1" strike="noStrike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sz="1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pages </a:t>
            </a:r>
            <a:r>
              <a:rPr lang="en-GB" sz="1600" b="1" strike="noStrike" spc="-1" dirty="0" err="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d’accueil</a:t>
            </a:r>
            <a:endParaRPr lang="en-GB" sz="1600" b="1" strike="noStrike" spc="-1" dirty="0" smtClean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</a:pPr>
            <a:endParaRPr sz="1600" dirty="0"/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en-GB" sz="1600" b="1" strike="noStrike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4- </a:t>
            </a:r>
            <a:r>
              <a:rPr lang="en-GB" sz="1600" b="1" strike="noStrike" spc="-1" dirty="0" err="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Messagerie</a:t>
            </a:r>
            <a:endParaRPr lang="en-GB" sz="1600" b="1" strike="noStrike" spc="-1" dirty="0" smtClean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</a:pPr>
            <a:endParaRPr sz="1600" dirty="0"/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en-GB" sz="1600" b="1" strike="noStrike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5- </a:t>
            </a:r>
            <a:r>
              <a:rPr lang="en-GB" sz="1600" b="1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</a:rPr>
              <a:t>Publication et </a:t>
            </a:r>
            <a:r>
              <a:rPr lang="en-GB" sz="1600" b="1" spc="-1" dirty="0" err="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</a:rPr>
              <a:t>rubriques</a:t>
            </a:r>
            <a:endParaRPr lang="en-GB" sz="1600" b="1" strike="noStrike" spc="-1" dirty="0" smtClean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</a:pPr>
            <a:endParaRPr sz="1600" dirty="0"/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en-GB" sz="1600" b="1" strike="noStrike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6- Nouveaux </a:t>
            </a:r>
            <a:r>
              <a:rPr lang="en-GB" sz="1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services </a:t>
            </a:r>
            <a:r>
              <a:rPr lang="en-GB" sz="1600" b="1" strike="noStrike" spc="-1" dirty="0" err="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pédagogiques</a:t>
            </a:r>
            <a:r>
              <a:rPr lang="en-GB" sz="1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pour les </a:t>
            </a:r>
            <a:r>
              <a:rPr lang="en-GB" sz="1600" b="1" strike="noStrike" spc="-1" dirty="0" err="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enseignants</a:t>
            </a:r>
            <a:endParaRPr lang="en-GB" sz="1600" b="1" strike="noStrike" spc="-1" dirty="0" smtClean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</a:pPr>
            <a:endParaRPr sz="1600" dirty="0"/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en-GB" sz="1600" b="1" strike="noStrike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7- Nouveaux </a:t>
            </a:r>
            <a:r>
              <a:rPr lang="en-GB" sz="1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services </a:t>
            </a:r>
            <a:r>
              <a:rPr lang="en-GB" sz="1600" b="1" strike="noStrike" spc="-1" dirty="0" err="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pédagogiques</a:t>
            </a:r>
            <a:r>
              <a:rPr lang="en-GB" sz="1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pour les </a:t>
            </a:r>
            <a:r>
              <a:rPr lang="en-GB" sz="1600" b="1" strike="noStrike" spc="-1" dirty="0" err="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élèves</a:t>
            </a:r>
            <a:endParaRPr sz="1600" dirty="0"/>
          </a:p>
          <a:p>
            <a:pPr marL="343080" indent="-342720" algn="just">
              <a:lnSpc>
                <a:spcPct val="100000"/>
              </a:lnSpc>
              <a:buClr>
                <a:srgbClr val="FF0066"/>
              </a:buClr>
            </a:pPr>
            <a:endParaRPr lang="en-GB" sz="1800" b="1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"/>
            </a:pPr>
            <a:r>
              <a:rPr lang="en-GB" sz="18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Ateliers </a:t>
            </a:r>
            <a:r>
              <a:rPr lang="en-GB" sz="1800" b="1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pratiques</a:t>
            </a:r>
            <a:r>
              <a:rPr lang="en-GB" sz="18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V4</a:t>
            </a:r>
          </a:p>
          <a:p>
            <a:pPr marL="343080" indent="-342720" algn="just">
              <a:lnSpc>
                <a:spcPct val="100000"/>
              </a:lnSpc>
              <a:buClr>
                <a:srgbClr val="FF0066"/>
              </a:buClr>
            </a:pPr>
            <a:endParaRPr sz="800" dirty="0"/>
          </a:p>
          <a:p>
            <a:pPr marL="743040" indent="-285480" algn="just"/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4500000" y="692280"/>
            <a:ext cx="4475520" cy="5011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GB" b="1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</a:t>
            </a:r>
            <a:r>
              <a:rPr lang="en-GB" sz="1800" b="1" strike="noStrike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harte</a:t>
            </a:r>
            <a:r>
              <a:rPr lang="en-GB" sz="1800" b="1" strike="noStrike" spc="-1" dirty="0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sz="1800" b="1" strike="noStrike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graphique</a:t>
            </a:r>
            <a:r>
              <a:rPr lang="en-GB" sz="1800" b="1" strike="noStrike" spc="-1" dirty="0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sz="1800" b="1" strike="noStrike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rénovée</a:t>
            </a:r>
            <a:endParaRPr dirty="0"/>
          </a:p>
        </p:txBody>
      </p:sp>
      <p:sp>
        <p:nvSpPr>
          <p:cNvPr id="98" name="TextShape 2"/>
          <p:cNvSpPr txBox="1"/>
          <p:nvPr/>
        </p:nvSpPr>
        <p:spPr>
          <a:xfrm>
            <a:off x="467640" y="1340640"/>
            <a:ext cx="8136720" cy="5112360"/>
          </a:xfrm>
          <a:prstGeom prst="rect">
            <a:avLst/>
          </a:prstGeom>
          <a:noFill/>
          <a:ln w="9360">
            <a:noFill/>
          </a:ln>
        </p:spPr>
        <p:txBody>
          <a:bodyPr lIns="90000" tIns="46800" rIns="90000" bIns="46800"/>
          <a:lstStyle/>
          <a:p>
            <a:pPr marL="743040" indent="-285480" algn="just"/>
            <a:endParaRPr/>
          </a:p>
          <a:p>
            <a:pPr marL="1143000" indent="-228240" algn="just"/>
            <a:endParaRPr/>
          </a:p>
          <a:p>
            <a:pPr algn="just"/>
            <a:endParaRPr/>
          </a:p>
        </p:txBody>
      </p:sp>
      <p:sp>
        <p:nvSpPr>
          <p:cNvPr id="99" name="TextShape 3"/>
          <p:cNvSpPr txBox="1"/>
          <p:nvPr/>
        </p:nvSpPr>
        <p:spPr>
          <a:xfrm>
            <a:off x="432000" y="1052736"/>
            <a:ext cx="8172360" cy="547260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fr-FR" sz="1800" spc="-1" dirty="0">
                <a:latin typeface="Arial"/>
              </a:rPr>
              <a:t>Depuis la conception de la V3 </a:t>
            </a:r>
            <a:r>
              <a:rPr lang="fr-FR" sz="1800" spc="-1" dirty="0" smtClean="0">
                <a:latin typeface="Arial"/>
              </a:rPr>
              <a:t>:</a:t>
            </a:r>
          </a:p>
          <a:p>
            <a:endParaRPr lang="fr-FR" sz="800" spc="-1" dirty="0" smtClean="0">
              <a:latin typeface="Arial"/>
            </a:endParaRPr>
          </a:p>
          <a:p>
            <a:pPr marL="343080" indent="-34272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"/>
            </a:pPr>
            <a:r>
              <a:rPr lang="fr-FR" spc="-1" dirty="0" smtClean="0"/>
              <a:t>L’environnement de l’utilisateur a énormément changé</a:t>
            </a:r>
          </a:p>
          <a:p>
            <a:pPr marL="343080" indent="-342720" algn="just">
              <a:lnSpc>
                <a:spcPct val="100000"/>
              </a:lnSpc>
              <a:buClr>
                <a:srgbClr val="FF0066"/>
              </a:buClr>
            </a:pPr>
            <a:endParaRPr lang="fr-FR" sz="300" dirty="0" smtClean="0"/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600" spc="-1" dirty="0" err="1" smtClean="0">
                <a:solidFill>
                  <a:srgbClr val="0070C0"/>
                </a:solidFill>
              </a:rPr>
              <a:t>Facebook</a:t>
            </a:r>
            <a:r>
              <a:rPr lang="fr-FR" sz="1600" spc="-1" dirty="0" smtClean="0">
                <a:solidFill>
                  <a:srgbClr val="0070C0"/>
                </a:solidFill>
              </a:rPr>
              <a:t>, </a:t>
            </a:r>
            <a:r>
              <a:rPr lang="fr-FR" sz="1600" spc="-1" dirty="0" err="1" smtClean="0">
                <a:solidFill>
                  <a:srgbClr val="0070C0"/>
                </a:solidFill>
              </a:rPr>
              <a:t>Twitter</a:t>
            </a:r>
            <a:r>
              <a:rPr lang="fr-FR" sz="1600" spc="-1" dirty="0" smtClean="0">
                <a:solidFill>
                  <a:srgbClr val="0070C0"/>
                </a:solidFill>
              </a:rPr>
              <a:t>, Google et ses services… des utilisateurs familiers de ces services =&gt; attentes d’une même simplicité de navigation, d’un même niveau de qualité pour les solutions numériques éducatives</a:t>
            </a:r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</a:pPr>
            <a:endParaRPr sz="800" dirty="0">
              <a:solidFill>
                <a:srgbClr val="0070C0"/>
              </a:solidFill>
            </a:endParaRPr>
          </a:p>
          <a:p>
            <a:pPr marL="343080" indent="-34272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"/>
            </a:pPr>
            <a:r>
              <a:rPr lang="fr-FR" spc="-1" dirty="0" smtClean="0"/>
              <a:t>L’interface de l’ENT apparaît désormais « datée », parfois loin des standards actuels du web</a:t>
            </a:r>
          </a:p>
          <a:p>
            <a:pPr marL="343080" indent="-342720" algn="just">
              <a:lnSpc>
                <a:spcPct val="100000"/>
              </a:lnSpc>
              <a:buClr>
                <a:srgbClr val="FF0066"/>
              </a:buClr>
            </a:pPr>
            <a:endParaRPr lang="fr-FR" sz="300" dirty="0" smtClean="0"/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600" spc="-1" dirty="0" smtClean="0">
                <a:solidFill>
                  <a:srgbClr val="0070C0"/>
                </a:solidFill>
              </a:rPr>
              <a:t>une navigation parfois peu intuitive pour des usages actuels</a:t>
            </a:r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600" spc="-1" dirty="0" smtClean="0">
                <a:solidFill>
                  <a:srgbClr val="0070C0"/>
                </a:solidFill>
              </a:rPr>
              <a:t>une </a:t>
            </a:r>
            <a:r>
              <a:rPr lang="fr-FR" sz="1600" spc="-1" dirty="0">
                <a:solidFill>
                  <a:srgbClr val="0070C0"/>
                </a:solidFill>
              </a:rPr>
              <a:t>page publique trop peu valorisante pour les établissements et les </a:t>
            </a:r>
            <a:r>
              <a:rPr lang="fr-FR" sz="1600" spc="-1" dirty="0" smtClean="0">
                <a:solidFill>
                  <a:srgbClr val="0070C0"/>
                </a:solidFill>
              </a:rPr>
              <a:t>partenaires</a:t>
            </a:r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</a:pPr>
            <a:endParaRPr lang="fr-FR" sz="800" spc="-1" dirty="0" smtClean="0">
              <a:solidFill>
                <a:srgbClr val="0070C0"/>
              </a:solidFill>
            </a:endParaRPr>
          </a:p>
          <a:p>
            <a:pPr marL="343080" indent="-34272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"/>
            </a:pPr>
            <a:r>
              <a:rPr lang="fr-FR" spc="-1" dirty="0" smtClean="0"/>
              <a:t>L’ergonomie est perfectible, notamment en situation de mobilité, de plus en plus courante</a:t>
            </a:r>
          </a:p>
          <a:p>
            <a:pPr marL="343080" indent="-342720" algn="just">
              <a:lnSpc>
                <a:spcPct val="100000"/>
              </a:lnSpc>
              <a:buClr>
                <a:srgbClr val="FF0066"/>
              </a:buClr>
            </a:pPr>
            <a:endParaRPr lang="fr-FR" sz="300" dirty="0" smtClean="0"/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600" spc="-1" dirty="0" smtClean="0">
                <a:solidFill>
                  <a:srgbClr val="0070C0"/>
                </a:solidFill>
              </a:rPr>
              <a:t>pas </a:t>
            </a:r>
            <a:r>
              <a:rPr lang="fr-FR" sz="1600" spc="-1" dirty="0">
                <a:solidFill>
                  <a:srgbClr val="0070C0"/>
                </a:solidFill>
              </a:rPr>
              <a:t>de « responsive » = adaptation de l’ENT à la largeur de l’écran de consultation sur un </a:t>
            </a:r>
            <a:r>
              <a:rPr lang="fr-FR" sz="1600" spc="-1" dirty="0" err="1" smtClean="0">
                <a:solidFill>
                  <a:srgbClr val="0070C0"/>
                </a:solidFill>
              </a:rPr>
              <a:t>smartphone</a:t>
            </a:r>
            <a:endParaRPr lang="fr-FR" sz="1600" spc="-1" dirty="0" smtClean="0">
              <a:solidFill>
                <a:srgbClr val="0070C0"/>
              </a:solidFill>
            </a:endParaRPr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</a:pPr>
            <a:endParaRPr lang="fr-FR" sz="800" spc="-1" dirty="0" smtClean="0">
              <a:solidFill>
                <a:srgbClr val="0070C0"/>
              </a:solidFill>
            </a:endParaRPr>
          </a:p>
          <a:p>
            <a:pPr marL="343080" indent="-34272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"/>
            </a:pPr>
            <a:r>
              <a:rPr lang="fr-FR" spc="-1" dirty="0" smtClean="0"/>
              <a:t>Principales attentes des établissements</a:t>
            </a:r>
          </a:p>
          <a:p>
            <a:pPr marL="343080" indent="-342720" algn="just">
              <a:lnSpc>
                <a:spcPct val="100000"/>
              </a:lnSpc>
              <a:buClr>
                <a:srgbClr val="FF0066"/>
              </a:buClr>
            </a:pPr>
            <a:endParaRPr lang="fr-FR" sz="300" dirty="0" smtClean="0"/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600" spc="-1" dirty="0" smtClean="0">
                <a:solidFill>
                  <a:srgbClr val="0070C0"/>
                </a:solidFill>
              </a:rPr>
              <a:t>valorisation de l’établissement au travers de leur page publique</a:t>
            </a:r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600" spc="-1" dirty="0" smtClean="0">
                <a:solidFill>
                  <a:srgbClr val="0070C0"/>
                </a:solidFill>
              </a:rPr>
              <a:t>simplifier </a:t>
            </a:r>
            <a:r>
              <a:rPr lang="fr-FR" sz="1600" spc="-1" dirty="0">
                <a:solidFill>
                  <a:srgbClr val="0070C0"/>
                </a:solidFill>
              </a:rPr>
              <a:t>et améliorer l’ergonomie pour plus d’efficacité au </a:t>
            </a:r>
            <a:r>
              <a:rPr lang="fr-FR" sz="1600" spc="-1" dirty="0" smtClean="0">
                <a:solidFill>
                  <a:srgbClr val="0070C0"/>
                </a:solidFill>
              </a:rPr>
              <a:t>quotidien</a:t>
            </a:r>
          </a:p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4500000" y="692280"/>
            <a:ext cx="4475520" cy="5011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GB" b="1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</a:t>
            </a:r>
            <a:r>
              <a:rPr lang="en-GB" sz="1800" b="1" strike="noStrike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harte</a:t>
            </a:r>
            <a:r>
              <a:rPr lang="en-GB" sz="1800" b="1" strike="noStrike" spc="-1" dirty="0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sz="1800" b="1" strike="noStrike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graphique</a:t>
            </a:r>
            <a:r>
              <a:rPr lang="en-GB" sz="1800" b="1" strike="noStrike" spc="-1" dirty="0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sz="1800" b="1" strike="noStrike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rénovée</a:t>
            </a:r>
            <a:endParaRPr dirty="0"/>
          </a:p>
        </p:txBody>
      </p:sp>
      <p:sp>
        <p:nvSpPr>
          <p:cNvPr id="101" name="TextShape 2"/>
          <p:cNvSpPr txBox="1"/>
          <p:nvPr/>
        </p:nvSpPr>
        <p:spPr>
          <a:xfrm>
            <a:off x="467640" y="1340640"/>
            <a:ext cx="8136720" cy="5112360"/>
          </a:xfrm>
          <a:prstGeom prst="rect">
            <a:avLst/>
          </a:prstGeom>
          <a:noFill/>
          <a:ln w="9360">
            <a:noFill/>
          </a:ln>
        </p:spPr>
        <p:txBody>
          <a:bodyPr lIns="90000" tIns="46800" rIns="90000" bIns="46800"/>
          <a:lstStyle/>
          <a:p>
            <a:pPr marL="743040" indent="-285480" algn="just"/>
            <a:endParaRPr/>
          </a:p>
          <a:p>
            <a:pPr marL="1143000" indent="-228240" algn="just"/>
            <a:endParaRPr/>
          </a:p>
          <a:p>
            <a:pPr algn="just"/>
            <a:endParaRPr/>
          </a:p>
        </p:txBody>
      </p:sp>
      <p:sp>
        <p:nvSpPr>
          <p:cNvPr id="102" name="TextShape 3"/>
          <p:cNvSpPr txBox="1"/>
          <p:nvPr/>
        </p:nvSpPr>
        <p:spPr>
          <a:xfrm>
            <a:off x="432000" y="1296000"/>
            <a:ext cx="8172360" cy="60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/>
          </a:p>
          <a:p>
            <a:endParaRPr/>
          </a:p>
        </p:txBody>
      </p:sp>
      <p:pic>
        <p:nvPicPr>
          <p:cNvPr id="103" name="Image 102"/>
          <p:cNvPicPr/>
          <p:nvPr/>
        </p:nvPicPr>
        <p:blipFill>
          <a:blip r:embed="rId2" cstate="print"/>
          <a:stretch/>
        </p:blipFill>
        <p:spPr>
          <a:xfrm>
            <a:off x="306360" y="1135080"/>
            <a:ext cx="8477640" cy="5056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4500000" y="692280"/>
            <a:ext cx="4475520" cy="5011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GB" b="1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</a:t>
            </a:r>
            <a:r>
              <a:rPr lang="en-GB" sz="1800" b="1" strike="noStrike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harte</a:t>
            </a:r>
            <a:r>
              <a:rPr lang="en-GB" sz="1800" b="1" strike="noStrike" spc="-1" dirty="0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sz="1800" b="1" strike="noStrike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graphique</a:t>
            </a:r>
            <a:r>
              <a:rPr lang="en-GB" sz="1800" b="1" strike="noStrike" spc="-1" dirty="0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sz="1800" b="1" strike="noStrike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rénovée</a:t>
            </a:r>
            <a:endParaRPr dirty="0"/>
          </a:p>
        </p:txBody>
      </p:sp>
      <p:sp>
        <p:nvSpPr>
          <p:cNvPr id="105" name="TextShape 2"/>
          <p:cNvSpPr txBox="1"/>
          <p:nvPr/>
        </p:nvSpPr>
        <p:spPr>
          <a:xfrm>
            <a:off x="467640" y="1340640"/>
            <a:ext cx="8136720" cy="5112360"/>
          </a:xfrm>
          <a:prstGeom prst="rect">
            <a:avLst/>
          </a:prstGeom>
          <a:noFill/>
          <a:ln w="9360">
            <a:noFill/>
          </a:ln>
        </p:spPr>
        <p:txBody>
          <a:bodyPr lIns="90000" tIns="46800" rIns="90000" bIns="46800"/>
          <a:lstStyle/>
          <a:p>
            <a:pPr marL="743040" indent="-285480" algn="just"/>
            <a:endParaRPr/>
          </a:p>
          <a:p>
            <a:pPr marL="1143000" indent="-228240" algn="just"/>
            <a:endParaRPr/>
          </a:p>
          <a:p>
            <a:pPr algn="just"/>
            <a:endParaRPr/>
          </a:p>
        </p:txBody>
      </p:sp>
      <p:sp>
        <p:nvSpPr>
          <p:cNvPr id="106" name="TextShape 3"/>
          <p:cNvSpPr txBox="1"/>
          <p:nvPr/>
        </p:nvSpPr>
        <p:spPr>
          <a:xfrm>
            <a:off x="432000" y="1296000"/>
            <a:ext cx="8172360" cy="60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/>
          </a:p>
          <a:p>
            <a:endParaRPr/>
          </a:p>
        </p:txBody>
      </p:sp>
      <p:sp>
        <p:nvSpPr>
          <p:cNvPr id="107" name="TextShape 4"/>
          <p:cNvSpPr txBox="1"/>
          <p:nvPr/>
        </p:nvSpPr>
        <p:spPr>
          <a:xfrm>
            <a:off x="432000" y="1224000"/>
            <a:ext cx="8172360" cy="4949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fr-FR" sz="2400" spc="-1" dirty="0" smtClean="0">
                <a:latin typeface="Arial"/>
              </a:rPr>
              <a:t> « Responsive »</a:t>
            </a:r>
            <a:endParaRPr dirty="0" smtClean="0"/>
          </a:p>
          <a:p>
            <a:endParaRPr sz="800" dirty="0"/>
          </a:p>
          <a:p>
            <a:pPr marL="450850" lvl="1" indent="-277813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800" spc="-1" dirty="0" smtClean="0">
                <a:latin typeface="Arial"/>
              </a:rPr>
              <a:t>l’affichage </a:t>
            </a:r>
            <a:r>
              <a:rPr lang="fr-FR" sz="1800" spc="-1" dirty="0">
                <a:latin typeface="Arial"/>
              </a:rPr>
              <a:t>s’adapte à la largeur de l’écran/navigateur,</a:t>
            </a:r>
            <a:endParaRPr dirty="0"/>
          </a:p>
          <a:p>
            <a:r>
              <a:rPr lang="fr-FR" sz="1800" spc="-1" dirty="0">
                <a:latin typeface="Arial"/>
              </a:rPr>
              <a:t>pour un meilleur affichage sur </a:t>
            </a:r>
            <a:r>
              <a:rPr lang="fr-FR" sz="1800" spc="-1" dirty="0" err="1">
                <a:latin typeface="Arial"/>
              </a:rPr>
              <a:t>smartphone</a:t>
            </a:r>
            <a:r>
              <a:rPr lang="fr-FR" sz="1800" spc="-1" dirty="0">
                <a:latin typeface="Arial"/>
              </a:rPr>
              <a:t> ou </a:t>
            </a:r>
            <a:r>
              <a:rPr lang="fr-FR" sz="1800" spc="-1" dirty="0" smtClean="0">
                <a:latin typeface="Arial"/>
              </a:rPr>
              <a:t>tablette</a:t>
            </a:r>
            <a:endParaRPr lang="fr-FR" dirty="0" smtClean="0"/>
          </a:p>
          <a:p>
            <a:endParaRPr lang="fr-FR" sz="800" dirty="0" smtClean="0"/>
          </a:p>
          <a:p>
            <a:pPr marL="450850" lvl="1" indent="-277813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800" spc="-1" dirty="0" smtClean="0">
                <a:latin typeface="Arial"/>
              </a:rPr>
              <a:t>1 </a:t>
            </a:r>
            <a:r>
              <a:rPr lang="fr-FR" sz="1800" spc="-1" dirty="0">
                <a:latin typeface="Arial"/>
              </a:rPr>
              <a:t>visite sur 3 réalisée depuis un </a:t>
            </a:r>
            <a:r>
              <a:rPr lang="fr-FR" sz="1800" spc="-1" dirty="0" err="1">
                <a:latin typeface="Arial"/>
              </a:rPr>
              <a:t>smartphone</a:t>
            </a:r>
            <a:r>
              <a:rPr lang="fr-FR" sz="1800" spc="-1" dirty="0">
                <a:latin typeface="Arial"/>
              </a:rPr>
              <a:t> !</a:t>
            </a:r>
            <a:endParaRPr dirty="0"/>
          </a:p>
          <a:p>
            <a:endParaRPr dirty="0"/>
          </a:p>
          <a:p>
            <a:r>
              <a:rPr lang="fr-FR" sz="2400" spc="-1" dirty="0" smtClean="0">
                <a:latin typeface="Arial"/>
              </a:rPr>
              <a:t>Bandeaux </a:t>
            </a:r>
            <a:r>
              <a:rPr lang="fr-FR" sz="2400" spc="-1" dirty="0">
                <a:latin typeface="Arial"/>
              </a:rPr>
              <a:t>et </a:t>
            </a:r>
            <a:r>
              <a:rPr lang="fr-FR" sz="2400" spc="-1" dirty="0" smtClean="0">
                <a:latin typeface="Arial"/>
              </a:rPr>
              <a:t>libellés</a:t>
            </a:r>
            <a:endParaRPr lang="fr-FR" dirty="0" smtClean="0"/>
          </a:p>
          <a:p>
            <a:endParaRPr lang="fr-FR" sz="800" dirty="0" smtClean="0"/>
          </a:p>
          <a:p>
            <a:pPr marL="450850" lvl="1" indent="-277813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pc="-1" dirty="0" smtClean="0"/>
              <a:t>i</a:t>
            </a:r>
            <a:r>
              <a:rPr lang="fr-FR" sz="1800" spc="-1" dirty="0" smtClean="0">
                <a:latin typeface="Arial"/>
              </a:rPr>
              <a:t>mages « bandeaux » : supprimées et remplacées par des libellés sous forme de textes (+ mention de la ville) pour améliorer l’accessibilité, le référencement des pages, la gestion, ainsi que maximiser la surface utile</a:t>
            </a:r>
          </a:p>
          <a:p>
            <a:pPr marL="450850" lvl="1" indent="-277813" algn="just">
              <a:lnSpc>
                <a:spcPct val="100000"/>
              </a:lnSpc>
              <a:buClr>
                <a:srgbClr val="FF0066"/>
              </a:buClr>
            </a:pPr>
            <a:endParaRPr lang="fr-FR" sz="800" spc="-1" dirty="0" smtClean="0">
              <a:latin typeface="Arial"/>
            </a:endParaRPr>
          </a:p>
          <a:p>
            <a:pPr marL="450850" lvl="1" indent="-277813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800" spc="-1" dirty="0" smtClean="0">
                <a:latin typeface="Arial"/>
              </a:rPr>
              <a:t>la </a:t>
            </a:r>
            <a:r>
              <a:rPr lang="fr-FR" sz="1800" spc="-1" dirty="0">
                <a:latin typeface="Arial"/>
              </a:rPr>
              <a:t>page d’accueil publique peut cependant comporter une grande image, au libre choix des établissements qui sont autonomes sur sa gestion</a:t>
            </a:r>
            <a:endParaRPr dirty="0"/>
          </a:p>
          <a:p>
            <a:endParaRPr dirty="0"/>
          </a:p>
          <a:p>
            <a:r>
              <a:rPr lang="fr-FR" sz="2400" spc="-1" dirty="0" smtClean="0">
                <a:latin typeface="Arial"/>
              </a:rPr>
              <a:t>Démonstration</a:t>
            </a:r>
            <a:r>
              <a:rPr lang="fr-FR" sz="1800" spc="-1" dirty="0" smtClean="0">
                <a:latin typeface="Arial"/>
              </a:rPr>
              <a:t> </a:t>
            </a:r>
            <a:r>
              <a:rPr lang="fr-FR" sz="1800" spc="-1" dirty="0">
                <a:latin typeface="Arial"/>
              </a:rPr>
              <a:t>sur </a:t>
            </a:r>
            <a:r>
              <a:rPr lang="fr-FR" sz="1800" spc="-1" dirty="0" err="1">
                <a:latin typeface="Arial"/>
              </a:rPr>
              <a:t>Firefox</a:t>
            </a:r>
            <a:r>
              <a:rPr lang="fr-FR" sz="1800" spc="-1" dirty="0">
                <a:latin typeface="Arial"/>
              </a:rPr>
              <a:t> ou Chrome,</a:t>
            </a:r>
            <a:endParaRPr dirty="0"/>
          </a:p>
          <a:p>
            <a:r>
              <a:rPr lang="fr-FR" sz="1800" spc="-1" dirty="0">
                <a:latin typeface="Arial"/>
              </a:rPr>
              <a:t> avec la touche </a:t>
            </a:r>
            <a:r>
              <a:rPr lang="fr-FR" b="1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F12 </a:t>
            </a:r>
            <a:r>
              <a:rPr lang="fr-FR" sz="1800" spc="-1" dirty="0">
                <a:latin typeface="Arial"/>
              </a:rPr>
              <a:t>et l'icône </a:t>
            </a:r>
            <a:endParaRPr dirty="0"/>
          </a:p>
          <a:p>
            <a:endParaRPr dirty="0"/>
          </a:p>
        </p:txBody>
      </p:sp>
      <p:pic>
        <p:nvPicPr>
          <p:cNvPr id="108" name="Image 107"/>
          <p:cNvPicPr/>
          <p:nvPr/>
        </p:nvPicPr>
        <p:blipFill>
          <a:blip r:embed="rId2" cstate="print"/>
          <a:stretch/>
        </p:blipFill>
        <p:spPr>
          <a:xfrm>
            <a:off x="6360840" y="1224000"/>
            <a:ext cx="2614680" cy="1917720"/>
          </a:xfrm>
          <a:prstGeom prst="rect">
            <a:avLst/>
          </a:prstGeom>
          <a:ln>
            <a:noFill/>
          </a:ln>
        </p:spPr>
      </p:pic>
      <p:pic>
        <p:nvPicPr>
          <p:cNvPr id="109" name="Image 108"/>
          <p:cNvPicPr/>
          <p:nvPr/>
        </p:nvPicPr>
        <p:blipFill>
          <a:blip r:embed="rId3" cstate="print"/>
          <a:stretch/>
        </p:blipFill>
        <p:spPr>
          <a:xfrm>
            <a:off x="5459400" y="5157192"/>
            <a:ext cx="2676600" cy="905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4500000" y="692280"/>
            <a:ext cx="4475520" cy="5011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GB" b="1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</a:t>
            </a:r>
            <a:r>
              <a:rPr lang="en-GB" sz="1800" b="1" strike="noStrike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harte</a:t>
            </a:r>
            <a:r>
              <a:rPr lang="en-GB" sz="1800" b="1" strike="noStrike" spc="-1" dirty="0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sz="1800" b="1" strike="noStrike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graphique</a:t>
            </a:r>
            <a:r>
              <a:rPr lang="en-GB" sz="1800" b="1" strike="noStrike" spc="-1" dirty="0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sz="1800" b="1" strike="noStrike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rénovée</a:t>
            </a:r>
            <a:endParaRPr dirty="0"/>
          </a:p>
        </p:txBody>
      </p:sp>
      <p:sp>
        <p:nvSpPr>
          <p:cNvPr id="111" name="TextShape 2"/>
          <p:cNvSpPr txBox="1"/>
          <p:nvPr/>
        </p:nvSpPr>
        <p:spPr>
          <a:xfrm>
            <a:off x="467640" y="1340640"/>
            <a:ext cx="8136720" cy="5112360"/>
          </a:xfrm>
          <a:prstGeom prst="rect">
            <a:avLst/>
          </a:prstGeom>
          <a:noFill/>
          <a:ln w="9360">
            <a:noFill/>
          </a:ln>
        </p:spPr>
        <p:txBody>
          <a:bodyPr lIns="90000" tIns="46800" rIns="90000" bIns="46800"/>
          <a:lstStyle/>
          <a:p>
            <a:pPr marL="743040" indent="-285480" algn="just"/>
            <a:endParaRPr/>
          </a:p>
          <a:p>
            <a:pPr marL="1143000" indent="-228240" algn="just"/>
            <a:endParaRPr/>
          </a:p>
          <a:p>
            <a:pPr algn="just"/>
            <a:endParaRPr/>
          </a:p>
        </p:txBody>
      </p:sp>
      <p:sp>
        <p:nvSpPr>
          <p:cNvPr id="112" name="TextShape 3"/>
          <p:cNvSpPr txBox="1"/>
          <p:nvPr/>
        </p:nvSpPr>
        <p:spPr>
          <a:xfrm>
            <a:off x="432000" y="1296000"/>
            <a:ext cx="8172360" cy="60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/>
          </a:p>
          <a:p>
            <a:endParaRPr/>
          </a:p>
        </p:txBody>
      </p:sp>
      <p:sp>
        <p:nvSpPr>
          <p:cNvPr id="113" name="TextShape 4"/>
          <p:cNvSpPr txBox="1"/>
          <p:nvPr/>
        </p:nvSpPr>
        <p:spPr>
          <a:xfrm>
            <a:off x="432000" y="1224000"/>
            <a:ext cx="8172360" cy="686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/>
          </a:p>
          <a:p>
            <a:endParaRPr/>
          </a:p>
        </p:txBody>
      </p:sp>
      <p:sp>
        <p:nvSpPr>
          <p:cNvPr id="114" name="CustomShape 5"/>
          <p:cNvSpPr/>
          <p:nvPr/>
        </p:nvSpPr>
        <p:spPr>
          <a:xfrm>
            <a:off x="3888000" y="3240000"/>
            <a:ext cx="1368000" cy="576000"/>
          </a:xfrm>
          <a:custGeom>
            <a:avLst/>
            <a:gdLst/>
            <a:ahLst/>
            <a:cxnLst/>
            <a:rect l="0" t="0" r="r" b="b"/>
            <a:pathLst>
              <a:path w="3802" h="1601">
                <a:moveTo>
                  <a:pt x="0" y="400"/>
                </a:moveTo>
                <a:lnTo>
                  <a:pt x="2850" y="400"/>
                </a:lnTo>
                <a:lnTo>
                  <a:pt x="2850" y="0"/>
                </a:lnTo>
                <a:lnTo>
                  <a:pt x="3801" y="800"/>
                </a:lnTo>
                <a:lnTo>
                  <a:pt x="2850" y="1600"/>
                </a:lnTo>
                <a:lnTo>
                  <a:pt x="2850" y="1200"/>
                </a:lnTo>
                <a:lnTo>
                  <a:pt x="0" y="1200"/>
                </a:lnTo>
                <a:lnTo>
                  <a:pt x="0" y="4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5" name="Image 114"/>
          <p:cNvPicPr/>
          <p:nvPr/>
        </p:nvPicPr>
        <p:blipFill>
          <a:blip r:embed="rId2" cstate="print"/>
          <a:stretch/>
        </p:blipFill>
        <p:spPr>
          <a:xfrm>
            <a:off x="648000" y="1152000"/>
            <a:ext cx="2785680" cy="5229000"/>
          </a:xfrm>
          <a:prstGeom prst="rect">
            <a:avLst/>
          </a:prstGeom>
          <a:ln>
            <a:noFill/>
          </a:ln>
        </p:spPr>
      </p:pic>
      <p:pic>
        <p:nvPicPr>
          <p:cNvPr id="116" name="Image 115"/>
          <p:cNvPicPr/>
          <p:nvPr/>
        </p:nvPicPr>
        <p:blipFill>
          <a:blip r:embed="rId3" cstate="print"/>
          <a:stretch/>
        </p:blipFill>
        <p:spPr>
          <a:xfrm>
            <a:off x="5643000" y="1224000"/>
            <a:ext cx="2720520" cy="5112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4500000" y="692280"/>
            <a:ext cx="4475520" cy="5011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GB" sz="1800" b="1" strike="noStrike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Charte</a:t>
            </a:r>
            <a:r>
              <a:rPr lang="en-GB" sz="1800" b="1" strike="noStrike" spc="-1" dirty="0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sz="1800" b="1" strike="noStrike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graphique</a:t>
            </a:r>
            <a:r>
              <a:rPr lang="en-GB" sz="1800" b="1" strike="noStrike" spc="-1" dirty="0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sz="1800" b="1" strike="noStrike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rénovée</a:t>
            </a:r>
            <a:endParaRPr dirty="0"/>
          </a:p>
        </p:txBody>
      </p:sp>
      <p:sp>
        <p:nvSpPr>
          <p:cNvPr id="118" name="TextShape 2"/>
          <p:cNvSpPr txBox="1"/>
          <p:nvPr/>
        </p:nvSpPr>
        <p:spPr>
          <a:xfrm>
            <a:off x="467640" y="1340640"/>
            <a:ext cx="8136720" cy="5112360"/>
          </a:xfrm>
          <a:prstGeom prst="rect">
            <a:avLst/>
          </a:prstGeom>
          <a:noFill/>
          <a:ln w="9360">
            <a:noFill/>
          </a:ln>
        </p:spPr>
        <p:txBody>
          <a:bodyPr lIns="90000" tIns="46800" rIns="90000" bIns="46800"/>
          <a:lstStyle/>
          <a:p>
            <a:pPr marL="743040" indent="-285480" algn="just"/>
            <a:endParaRPr/>
          </a:p>
          <a:p>
            <a:pPr marL="1143000" indent="-228240" algn="just"/>
            <a:endParaRPr/>
          </a:p>
          <a:p>
            <a:pPr algn="just"/>
            <a:endParaRPr/>
          </a:p>
        </p:txBody>
      </p:sp>
      <p:sp>
        <p:nvSpPr>
          <p:cNvPr id="119" name="TextShape 3"/>
          <p:cNvSpPr txBox="1"/>
          <p:nvPr/>
        </p:nvSpPr>
        <p:spPr>
          <a:xfrm>
            <a:off x="432000" y="1296000"/>
            <a:ext cx="8172360" cy="60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/>
          </a:p>
          <a:p>
            <a:endParaRPr/>
          </a:p>
        </p:txBody>
      </p:sp>
      <p:sp>
        <p:nvSpPr>
          <p:cNvPr id="120" name="TextShape 4"/>
          <p:cNvSpPr txBox="1"/>
          <p:nvPr/>
        </p:nvSpPr>
        <p:spPr>
          <a:xfrm>
            <a:off x="432000" y="1224000"/>
            <a:ext cx="8172360" cy="686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/>
          </a:p>
          <a:p>
            <a:endParaRPr/>
          </a:p>
        </p:txBody>
      </p:sp>
      <p:sp>
        <p:nvSpPr>
          <p:cNvPr id="121" name="TextShape 5"/>
          <p:cNvSpPr txBox="1"/>
          <p:nvPr/>
        </p:nvSpPr>
        <p:spPr>
          <a:xfrm>
            <a:off x="360000" y="2520000"/>
            <a:ext cx="8280000" cy="3417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 lang="fr-FR" dirty="0" smtClean="0"/>
          </a:p>
          <a:p>
            <a:endParaRPr lang="fr-FR" sz="800" dirty="0" smtClean="0"/>
          </a:p>
          <a:p>
            <a:pPr marL="450850" lvl="1" indent="-277813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800" spc="-1" dirty="0" smtClean="0">
                <a:latin typeface="Arial"/>
              </a:rPr>
              <a:t>Le </a:t>
            </a:r>
            <a:r>
              <a:rPr lang="fr-FR" spc="-1" dirty="0">
                <a:uFill>
                  <a:solidFill>
                    <a:srgbClr val="FFFFFF"/>
                  </a:solidFill>
                </a:uFill>
                <a:latin typeface="Arial"/>
              </a:rPr>
              <a:t>texte</a:t>
            </a:r>
            <a:r>
              <a:rPr lang="fr-FR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justifié </a:t>
            </a:r>
            <a:r>
              <a:rPr lang="fr-FR" sz="1800" spc="-1" dirty="0">
                <a:latin typeface="Arial"/>
              </a:rPr>
              <a:t>forcé sera abandonné : les textes seront calés à </a:t>
            </a:r>
            <a:r>
              <a:rPr lang="fr-FR" sz="1800" spc="-1" dirty="0" smtClean="0">
                <a:latin typeface="Arial"/>
              </a:rPr>
              <a:t>gauche</a:t>
            </a:r>
          </a:p>
          <a:p>
            <a:pPr marL="450850" lvl="1" indent="-277813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800" spc="-1" dirty="0" smtClean="0">
                <a:latin typeface="Arial"/>
              </a:rPr>
              <a:t>Le </a:t>
            </a:r>
            <a:r>
              <a:rPr lang="fr-FR" sz="1800" spc="-1" dirty="0">
                <a:latin typeface="Arial"/>
              </a:rPr>
              <a:t>texte </a:t>
            </a:r>
            <a:r>
              <a:rPr lang="fr-FR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souligné</a:t>
            </a:r>
            <a:r>
              <a:rPr lang="fr-FR" sz="1800" spc="-1" dirty="0">
                <a:latin typeface="Arial"/>
              </a:rPr>
              <a:t> ne sera pas maintenu (confusion forte avec les </a:t>
            </a:r>
            <a:r>
              <a:rPr lang="fr-FR" sz="1800" spc="-1" dirty="0" smtClean="0">
                <a:latin typeface="Arial"/>
              </a:rPr>
              <a:t>liens)</a:t>
            </a:r>
          </a:p>
          <a:p>
            <a:pPr marL="450850" lvl="1" indent="-277813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800" spc="-1" dirty="0" smtClean="0">
                <a:latin typeface="Arial"/>
              </a:rPr>
              <a:t>Il </a:t>
            </a:r>
            <a:r>
              <a:rPr lang="fr-FR" sz="1800" spc="-1" dirty="0">
                <a:latin typeface="Arial"/>
              </a:rPr>
              <a:t>y a un risque de mauvais affichage des contenus </a:t>
            </a:r>
            <a:r>
              <a:rPr lang="fr-FR" sz="1800" spc="-1" dirty="0" err="1">
                <a:latin typeface="Arial"/>
              </a:rPr>
              <a:t>iframe</a:t>
            </a:r>
            <a:r>
              <a:rPr lang="fr-FR" sz="1800" spc="-1" dirty="0">
                <a:latin typeface="Arial"/>
              </a:rPr>
              <a:t> (ils ne sont pas par défaut adaptables à </a:t>
            </a:r>
            <a:r>
              <a:rPr lang="fr-FR" sz="1800" spc="-1" dirty="0" smtClean="0">
                <a:latin typeface="Arial"/>
              </a:rPr>
              <a:t>l’affichage responsive)</a:t>
            </a:r>
          </a:p>
          <a:p>
            <a:pPr marL="450850" lvl="1" indent="-277813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800" spc="-1" dirty="0" smtClean="0">
                <a:latin typeface="Arial"/>
              </a:rPr>
              <a:t>Choix </a:t>
            </a:r>
            <a:r>
              <a:rPr lang="fr-FR" sz="1800" spc="-1" dirty="0">
                <a:latin typeface="Arial"/>
              </a:rPr>
              <a:t>des </a:t>
            </a:r>
            <a:r>
              <a:rPr lang="fr-FR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couleurs</a:t>
            </a:r>
            <a:r>
              <a:rPr lang="fr-FR" sz="1800" spc="-1" dirty="0">
                <a:latin typeface="Arial"/>
              </a:rPr>
              <a:t> : limité à une liste fixe adaptée aux chartes </a:t>
            </a:r>
            <a:r>
              <a:rPr lang="fr-FR" sz="1800" spc="-1" dirty="0" smtClean="0">
                <a:latin typeface="Arial"/>
              </a:rPr>
              <a:t>projet</a:t>
            </a:r>
          </a:p>
          <a:p>
            <a:pPr marL="450850" lvl="1" indent="-277813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800" spc="-1" dirty="0" smtClean="0">
                <a:latin typeface="Arial"/>
              </a:rPr>
              <a:t> </a:t>
            </a:r>
            <a:r>
              <a:rPr lang="fr-FR" sz="1800" spc="-1" dirty="0">
                <a:latin typeface="Arial"/>
              </a:rPr>
              <a:t>Sélecteur de la </a:t>
            </a:r>
            <a:r>
              <a:rPr lang="fr-FR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taille de la police </a:t>
            </a:r>
            <a:r>
              <a:rPr lang="fr-FR" sz="1800" spc="-1" dirty="0">
                <a:latin typeface="Arial"/>
              </a:rPr>
              <a:t>: supprimé, remplacé par l’utilisation </a:t>
            </a:r>
            <a:r>
              <a:rPr lang="fr-FR" sz="1800" spc="-1" dirty="0" smtClean="0">
                <a:latin typeface="Arial"/>
              </a:rPr>
              <a:t>des </a:t>
            </a:r>
            <a:r>
              <a:rPr lang="fr-FR" sz="1800" spc="-1" dirty="0">
                <a:latin typeface="Arial"/>
              </a:rPr>
              <a:t>« Formats » (Normal, Titre 1</a:t>
            </a:r>
            <a:r>
              <a:rPr lang="fr-FR" sz="1800" spc="-1" dirty="0" smtClean="0">
                <a:latin typeface="Arial"/>
              </a:rPr>
              <a:t>,…)</a:t>
            </a:r>
          </a:p>
          <a:p>
            <a:pPr marL="450850" lvl="1" indent="-277813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800" spc="-1" dirty="0" smtClean="0">
                <a:latin typeface="Arial"/>
              </a:rPr>
              <a:t>Choix </a:t>
            </a:r>
            <a:r>
              <a:rPr lang="fr-FR" sz="1800" spc="-1" dirty="0">
                <a:latin typeface="Arial"/>
              </a:rPr>
              <a:t>de la </a:t>
            </a:r>
            <a:r>
              <a:rPr lang="fr-FR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police</a:t>
            </a:r>
            <a:r>
              <a:rPr lang="fr-FR" sz="1800" spc="-1" dirty="0">
                <a:latin typeface="Arial"/>
              </a:rPr>
              <a:t> supprimé : l’ENT peut ainsi garantir l’utilisation d’une police lisible et compatible avec les différents terminaux (PC, </a:t>
            </a:r>
            <a:r>
              <a:rPr lang="fr-FR" sz="1800" spc="-1" dirty="0" err="1">
                <a:latin typeface="Arial"/>
              </a:rPr>
              <a:t>smartphone</a:t>
            </a:r>
            <a:r>
              <a:rPr lang="fr-FR" sz="1800" spc="-1" dirty="0">
                <a:latin typeface="Arial"/>
              </a:rPr>
              <a:t>, tablette…) et systèmes d’exploitation (Windows, Mac OS, </a:t>
            </a:r>
            <a:r>
              <a:rPr lang="fr-FR" sz="1800" spc="-1" dirty="0" smtClean="0">
                <a:latin typeface="Arial"/>
              </a:rPr>
              <a:t>Linux)</a:t>
            </a:r>
          </a:p>
          <a:p>
            <a:pPr marL="450850" lvl="1" indent="-277813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800" spc="-1" dirty="0" smtClean="0">
                <a:latin typeface="Arial"/>
              </a:rPr>
              <a:t>Insertion </a:t>
            </a:r>
            <a:r>
              <a:rPr lang="fr-FR" sz="1800" spc="-1" dirty="0">
                <a:latin typeface="Arial"/>
              </a:rPr>
              <a:t>de contenu </a:t>
            </a:r>
            <a:r>
              <a:rPr lang="fr-FR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Flash</a:t>
            </a:r>
            <a:r>
              <a:rPr lang="fr-FR" sz="1800" spc="-1" dirty="0">
                <a:latin typeface="Arial"/>
              </a:rPr>
              <a:t> (ce format n'est plus supporté par les navigateurs du marché) est supprimée</a:t>
            </a:r>
            <a:endParaRPr dirty="0"/>
          </a:p>
          <a:p>
            <a:endParaRPr dirty="0"/>
          </a:p>
        </p:txBody>
      </p:sp>
      <p:pic>
        <p:nvPicPr>
          <p:cNvPr id="122" name="Image 121"/>
          <p:cNvPicPr/>
          <p:nvPr/>
        </p:nvPicPr>
        <p:blipFill>
          <a:blip r:embed="rId2" cstate="print"/>
          <a:stretch/>
        </p:blipFill>
        <p:spPr>
          <a:xfrm>
            <a:off x="4458960" y="1224000"/>
            <a:ext cx="4253040" cy="864000"/>
          </a:xfrm>
          <a:prstGeom prst="rect">
            <a:avLst/>
          </a:prstGeom>
          <a:ln>
            <a:noFill/>
          </a:ln>
        </p:spPr>
      </p:pic>
      <p:sp>
        <p:nvSpPr>
          <p:cNvPr id="123" name="TextShape 6"/>
          <p:cNvSpPr txBox="1"/>
          <p:nvPr/>
        </p:nvSpPr>
        <p:spPr>
          <a:xfrm>
            <a:off x="504000" y="1080000"/>
            <a:ext cx="3954960" cy="1440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fr-FR" sz="1800" b="1" spc="-1" dirty="0">
                <a:latin typeface="Arial"/>
              </a:rPr>
              <a:t>Pour respecter les bonnes pratiques </a:t>
            </a:r>
            <a:r>
              <a:rPr lang="fr-FR" sz="1800" spc="-1" dirty="0">
                <a:latin typeface="Arial"/>
              </a:rPr>
              <a:t>recommandées par les </a:t>
            </a:r>
            <a:r>
              <a:rPr lang="fr-FR" sz="1800" spc="-1" dirty="0" smtClean="0">
                <a:latin typeface="Arial"/>
              </a:rPr>
              <a:t>organismes référents </a:t>
            </a:r>
            <a:r>
              <a:rPr lang="fr-FR" sz="1800" spc="-1" dirty="0">
                <a:latin typeface="Arial"/>
              </a:rPr>
              <a:t>sur l’accessibilité (</a:t>
            </a:r>
            <a:r>
              <a:rPr lang="fr-FR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RGAA</a:t>
            </a:r>
            <a:r>
              <a:rPr lang="fr-FR" sz="1800" spc="-1" dirty="0">
                <a:latin typeface="Arial"/>
              </a:rPr>
              <a:t>* et </a:t>
            </a:r>
            <a:r>
              <a:rPr lang="fr-FR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W3C</a:t>
            </a:r>
            <a:r>
              <a:rPr lang="fr-FR" sz="1800" spc="-1" dirty="0" smtClean="0">
                <a:latin typeface="Arial"/>
              </a:rPr>
              <a:t>), </a:t>
            </a:r>
            <a:r>
              <a:rPr lang="fr-FR" sz="1800" spc="-1" dirty="0">
                <a:latin typeface="Arial"/>
              </a:rPr>
              <a:t>certaines fonctionnalités éditoriales ont été revues :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4500000" y="692280"/>
            <a:ext cx="4475520" cy="5011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GB" sz="1800" b="1" strike="noStrike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Charte</a:t>
            </a:r>
            <a:r>
              <a:rPr lang="en-GB" sz="1800" b="1" strike="noStrike" spc="-1" dirty="0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sz="1800" b="1" strike="noStrike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graphique</a:t>
            </a:r>
            <a:r>
              <a:rPr lang="en-GB" sz="1800" b="1" strike="noStrike" spc="-1" dirty="0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sz="1800" b="1" strike="noStrike" spc="-1" dirty="0" err="1" smtClean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rénovée</a:t>
            </a:r>
            <a:endParaRPr dirty="0"/>
          </a:p>
        </p:txBody>
      </p:sp>
      <p:sp>
        <p:nvSpPr>
          <p:cNvPr id="118" name="TextShape 2"/>
          <p:cNvSpPr txBox="1"/>
          <p:nvPr/>
        </p:nvSpPr>
        <p:spPr>
          <a:xfrm>
            <a:off x="467640" y="1340640"/>
            <a:ext cx="8136720" cy="5112360"/>
          </a:xfrm>
          <a:prstGeom prst="rect">
            <a:avLst/>
          </a:prstGeom>
          <a:noFill/>
          <a:ln w="9360">
            <a:noFill/>
          </a:ln>
        </p:spPr>
        <p:txBody>
          <a:bodyPr lIns="90000" tIns="46800" rIns="90000" bIns="46800"/>
          <a:lstStyle/>
          <a:p>
            <a:pPr marL="743040" indent="-285480" algn="just"/>
            <a:endParaRPr/>
          </a:p>
          <a:p>
            <a:pPr marL="1143000" indent="-228240" algn="just"/>
            <a:endParaRPr/>
          </a:p>
          <a:p>
            <a:pPr algn="just"/>
            <a:endParaRPr/>
          </a:p>
        </p:txBody>
      </p:sp>
      <p:sp>
        <p:nvSpPr>
          <p:cNvPr id="119" name="TextShape 3"/>
          <p:cNvSpPr txBox="1"/>
          <p:nvPr/>
        </p:nvSpPr>
        <p:spPr>
          <a:xfrm>
            <a:off x="432000" y="1296000"/>
            <a:ext cx="8172360" cy="60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/>
          </a:p>
          <a:p>
            <a:endParaRPr/>
          </a:p>
        </p:txBody>
      </p:sp>
      <p:sp>
        <p:nvSpPr>
          <p:cNvPr id="120" name="TextShape 4"/>
          <p:cNvSpPr txBox="1"/>
          <p:nvPr/>
        </p:nvSpPr>
        <p:spPr>
          <a:xfrm>
            <a:off x="432000" y="1224000"/>
            <a:ext cx="8172360" cy="686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/>
          </a:p>
          <a:p>
            <a:endParaRPr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789040"/>
            <a:ext cx="4366311" cy="2416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323528" y="4653136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Bandeau 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rose</a:t>
            </a:r>
            <a:r>
              <a:rPr lang="fr-FR" dirty="0" smtClean="0"/>
              <a:t>  =   Interface publique</a:t>
            </a:r>
          </a:p>
          <a:p>
            <a:pPr algn="ctr"/>
            <a:r>
              <a:rPr lang="fr-FR" dirty="0" smtClean="0"/>
              <a:t>Mode non connecté !</a:t>
            </a:r>
          </a:p>
          <a:p>
            <a:endParaRPr lang="fr-FR" dirty="0"/>
          </a:p>
          <a:p>
            <a:pPr algn="ctr"/>
            <a:r>
              <a:rPr lang="fr-FR" dirty="0" smtClean="0"/>
              <a:t>(Le site de l’établissement)</a:t>
            </a:r>
            <a:endParaRPr lang="fr-FR" dirty="0"/>
          </a:p>
        </p:txBody>
      </p:sp>
      <p:sp>
        <p:nvSpPr>
          <p:cNvPr id="12" name="Flèche vers le haut 11"/>
          <p:cNvSpPr/>
          <p:nvPr/>
        </p:nvSpPr>
        <p:spPr>
          <a:xfrm>
            <a:off x="1907704" y="4005064"/>
            <a:ext cx="360040" cy="6480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4932040" y="1268760"/>
            <a:ext cx="40324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Bandeau 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gris</a:t>
            </a:r>
            <a:r>
              <a:rPr lang="fr-FR" dirty="0" smtClean="0"/>
              <a:t> = Interface personnelle</a:t>
            </a:r>
          </a:p>
          <a:p>
            <a:pPr algn="ctr"/>
            <a:r>
              <a:rPr lang="fr-FR" dirty="0" smtClean="0"/>
              <a:t>Mode connecté</a:t>
            </a:r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Les services:</a:t>
            </a:r>
            <a:endParaRPr lang="fr-FR" dirty="0"/>
          </a:p>
          <a:p>
            <a:pPr algn="ctr"/>
            <a:r>
              <a:rPr lang="fr-FR" dirty="0" smtClean="0"/>
              <a:t>la messagerie, le cahier de textes, </a:t>
            </a:r>
          </a:p>
          <a:p>
            <a:pPr algn="ctr"/>
            <a:r>
              <a:rPr lang="fr-FR" dirty="0" smtClean="0"/>
              <a:t>les rubriques privées, </a:t>
            </a:r>
            <a:r>
              <a:rPr lang="fr-FR" dirty="0" err="1" smtClean="0"/>
              <a:t>etc</a:t>
            </a:r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14" name="Flèche vers le bas 13"/>
          <p:cNvSpPr/>
          <p:nvPr/>
        </p:nvSpPr>
        <p:spPr>
          <a:xfrm>
            <a:off x="6876256" y="3068960"/>
            <a:ext cx="216024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Connecteur droit 15"/>
          <p:cNvCxnSpPr/>
          <p:nvPr/>
        </p:nvCxnSpPr>
        <p:spPr>
          <a:xfrm>
            <a:off x="4427984" y="764704"/>
            <a:ext cx="0" cy="54726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052736"/>
            <a:ext cx="4102500" cy="2651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15727</TotalTime>
  <Words>513</Words>
  <Application>Microsoft Office PowerPoint</Application>
  <PresentationFormat>Affichage à l'écran (4:3)</PresentationFormat>
  <Paragraphs>84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9" baseType="lpstr">
      <vt:lpstr>Office Theme</vt:lpstr>
      <vt:lpstr>Office Theme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Mise en œuvre et exploitation d’un ENT en Midi-Pyrénées  Assistance à maîtrise d’ouvrage</dc:title>
  <dc:creator>s.dalben</dc:creator>
  <cp:lastModifiedBy>Fabien</cp:lastModifiedBy>
  <cp:revision>1415</cp:revision>
  <cp:lastPrinted>1601-01-01T00:00:00Z</cp:lastPrinted>
  <dcterms:created xsi:type="dcterms:W3CDTF">2008-10-02T09:17:19Z</dcterms:created>
  <dcterms:modified xsi:type="dcterms:W3CDTF">2018-01-13T07:51:58Z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Affichage à l'écran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10</vt:i4>
  </property>
</Properties>
</file>