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  <p:sldMasterId id="2147483650" r:id="rId2"/>
  </p:sldMasterIdLst>
  <p:notesMasterIdLst>
    <p:notesMasterId r:id="rId16"/>
  </p:notesMasterIdLst>
  <p:sldIdLst>
    <p:sldId id="280" r:id="rId3"/>
    <p:sldId id="281" r:id="rId4"/>
    <p:sldId id="265" r:id="rId5"/>
    <p:sldId id="266" r:id="rId6"/>
    <p:sldId id="267" r:id="rId7"/>
    <p:sldId id="268" r:id="rId8"/>
    <p:sldId id="270" r:id="rId9"/>
    <p:sldId id="271" r:id="rId10"/>
    <p:sldId id="272" r:id="rId11"/>
    <p:sldId id="273" r:id="rId12"/>
    <p:sldId id="274" r:id="rId13"/>
    <p:sldId id="275" r:id="rId14"/>
    <p:sldId id="277" r:id="rId15"/>
  </p:sldIdLst>
  <p:sldSz cx="9144000" cy="6858000" type="screen4x3"/>
  <p:notesSz cx="6797675" cy="9926638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7" autoAdjust="0"/>
    <p:restoredTop sz="94660"/>
  </p:normalViewPr>
  <p:slideViewPr>
    <p:cSldViewPr>
      <p:cViewPr varScale="1">
        <p:scale>
          <a:sx n="73" d="100"/>
          <a:sy n="73" d="100"/>
        </p:scale>
        <p:origin x="1062" y="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4098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noProof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cs typeface="Segoe UI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cs typeface="Segoe UI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cs typeface="Segoe UI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pPr>
              <a:defRPr/>
            </a:pPr>
            <a:fld id="{50F2A8E1-087C-4C2F-9E64-8C68C62A367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9FB2C58-2048-4337-9EA6-A9C1C6CAD6F6}" type="slidenum">
              <a:rPr lang="fr-FR" altLang="fr-FR" sz="1400" smtClean="0"/>
              <a:pPr>
                <a:spcBef>
                  <a:spcPct val="0"/>
                </a:spcBef>
              </a:pPr>
              <a:t>2</a:t>
            </a:fld>
            <a:endParaRPr lang="fr-FR" altLang="fr-FR" sz="1400" smtClean="0"/>
          </a:p>
        </p:txBody>
      </p:sp>
      <p:sp>
        <p:nvSpPr>
          <p:cNvPr id="6147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8" name="Rectangle 2"/>
          <p:cNvSpPr>
            <a:spLocks noChangeArrowheads="1"/>
          </p:cNvSpPr>
          <p:nvPr>
            <p:ph type="body" idx="1"/>
          </p:nvPr>
        </p:nvSpPr>
        <p:spPr>
          <a:xfrm>
            <a:off x="679450" y="4714875"/>
            <a:ext cx="5437188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1CF97AC5-136F-4D2D-B1B3-45BE6F20FA73}" type="slidenum">
              <a:rPr lang="fr-FR" altLang="fr-FR" sz="1400" smtClean="0"/>
              <a:pPr>
                <a:spcBef>
                  <a:spcPct val="0"/>
                </a:spcBef>
              </a:pPr>
              <a:t>11</a:t>
            </a:fld>
            <a:endParaRPr lang="fr-FR" altLang="fr-FR" sz="1400" smtClean="0"/>
          </a:p>
        </p:txBody>
      </p:sp>
      <p:sp>
        <p:nvSpPr>
          <p:cNvPr id="24579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0" name="Rectangle 2"/>
          <p:cNvSpPr>
            <a:spLocks noChangeArrowheads="1"/>
          </p:cNvSpPr>
          <p:nvPr>
            <p:ph type="body" idx="1"/>
          </p:nvPr>
        </p:nvSpPr>
        <p:spPr>
          <a:xfrm>
            <a:off x="679450" y="4714875"/>
            <a:ext cx="5437188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fr-F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E388331-D61D-4EC2-AA23-F1B14968676E}" type="slidenum">
              <a:rPr lang="fr-FR" altLang="fr-FR" sz="1400" smtClean="0"/>
              <a:pPr>
                <a:spcBef>
                  <a:spcPct val="0"/>
                </a:spcBef>
              </a:pPr>
              <a:t>12</a:t>
            </a:fld>
            <a:endParaRPr lang="fr-FR" altLang="fr-FR" sz="1400" smtClean="0"/>
          </a:p>
        </p:txBody>
      </p:sp>
      <p:sp>
        <p:nvSpPr>
          <p:cNvPr id="26627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8" name="Rectangle 2"/>
          <p:cNvSpPr>
            <a:spLocks noChangeArrowheads="1"/>
          </p:cNvSpPr>
          <p:nvPr>
            <p:ph type="body" idx="1"/>
          </p:nvPr>
        </p:nvSpPr>
        <p:spPr>
          <a:xfrm>
            <a:off x="679450" y="4714875"/>
            <a:ext cx="5437188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fr-F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7B5BD67-97C1-46B8-9E1C-7047F3A413D2}" type="slidenum">
              <a:rPr lang="fr-FR" altLang="fr-FR" sz="1400" smtClean="0"/>
              <a:pPr>
                <a:spcBef>
                  <a:spcPct val="0"/>
                </a:spcBef>
              </a:pPr>
              <a:t>13</a:t>
            </a:fld>
            <a:endParaRPr lang="fr-FR" altLang="fr-FR" sz="1400" smtClean="0"/>
          </a:p>
        </p:txBody>
      </p:sp>
      <p:sp>
        <p:nvSpPr>
          <p:cNvPr id="28675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6" name="Rectangle 2"/>
          <p:cNvSpPr>
            <a:spLocks noChangeArrowheads="1"/>
          </p:cNvSpPr>
          <p:nvPr>
            <p:ph type="body" idx="1"/>
          </p:nvPr>
        </p:nvSpPr>
        <p:spPr>
          <a:xfrm>
            <a:off x="679450" y="4714875"/>
            <a:ext cx="5437188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316E67B-2B5F-47C8-B6AD-2A0D7E2DDD34}" type="slidenum">
              <a:rPr lang="fr-FR" altLang="fr-FR" sz="1400" smtClean="0"/>
              <a:pPr>
                <a:spcBef>
                  <a:spcPct val="0"/>
                </a:spcBef>
              </a:pPr>
              <a:t>3</a:t>
            </a:fld>
            <a:endParaRPr lang="fr-FR" altLang="fr-FR" sz="1400" smtClean="0"/>
          </a:p>
        </p:txBody>
      </p:sp>
      <p:sp>
        <p:nvSpPr>
          <p:cNvPr id="8195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6" name="Rectangle 2"/>
          <p:cNvSpPr>
            <a:spLocks noChangeArrowheads="1"/>
          </p:cNvSpPr>
          <p:nvPr>
            <p:ph type="body" idx="1"/>
          </p:nvPr>
        </p:nvSpPr>
        <p:spPr>
          <a:xfrm>
            <a:off x="679450" y="4714875"/>
            <a:ext cx="5437188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7307B37-211D-4326-9E48-57E476E0479A}" type="slidenum">
              <a:rPr lang="fr-FR" altLang="fr-FR" sz="1400" smtClean="0"/>
              <a:pPr>
                <a:spcBef>
                  <a:spcPct val="0"/>
                </a:spcBef>
              </a:pPr>
              <a:t>4</a:t>
            </a:fld>
            <a:endParaRPr lang="fr-FR" altLang="fr-FR" sz="1400" smtClean="0"/>
          </a:p>
        </p:txBody>
      </p:sp>
      <p:sp>
        <p:nvSpPr>
          <p:cNvPr id="10243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4" name="Rectangle 2"/>
          <p:cNvSpPr>
            <a:spLocks noChangeArrowheads="1"/>
          </p:cNvSpPr>
          <p:nvPr>
            <p:ph type="body" idx="1"/>
          </p:nvPr>
        </p:nvSpPr>
        <p:spPr>
          <a:xfrm>
            <a:off x="679450" y="4714875"/>
            <a:ext cx="5437188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8CCA581-2537-4DA8-BB52-8916ED8132A9}" type="slidenum">
              <a:rPr lang="fr-FR" altLang="fr-FR" sz="1400" smtClean="0"/>
              <a:pPr>
                <a:spcBef>
                  <a:spcPct val="0"/>
                </a:spcBef>
              </a:pPr>
              <a:t>5</a:t>
            </a:fld>
            <a:endParaRPr lang="fr-FR" altLang="fr-FR" sz="1400" smtClean="0"/>
          </a:p>
        </p:txBody>
      </p:sp>
      <p:sp>
        <p:nvSpPr>
          <p:cNvPr id="12291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2" name="Rectangle 2"/>
          <p:cNvSpPr>
            <a:spLocks noChangeArrowheads="1"/>
          </p:cNvSpPr>
          <p:nvPr>
            <p:ph type="body" idx="1"/>
          </p:nvPr>
        </p:nvSpPr>
        <p:spPr>
          <a:xfrm>
            <a:off x="679450" y="4714875"/>
            <a:ext cx="5437188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fr-F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71D42A8-AD46-48DA-BEA8-34C20F1D77BD}" type="slidenum">
              <a:rPr lang="fr-FR" altLang="fr-FR" sz="1400" smtClean="0"/>
              <a:pPr>
                <a:spcBef>
                  <a:spcPct val="0"/>
                </a:spcBef>
              </a:pPr>
              <a:t>6</a:t>
            </a:fld>
            <a:endParaRPr lang="fr-FR" altLang="fr-FR" sz="1400" smtClean="0"/>
          </a:p>
        </p:txBody>
      </p:sp>
      <p:sp>
        <p:nvSpPr>
          <p:cNvPr id="14339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0" name="Rectangle 2"/>
          <p:cNvSpPr>
            <a:spLocks noChangeArrowheads="1"/>
          </p:cNvSpPr>
          <p:nvPr>
            <p:ph type="body" idx="1"/>
          </p:nvPr>
        </p:nvSpPr>
        <p:spPr>
          <a:xfrm>
            <a:off x="679450" y="4714875"/>
            <a:ext cx="5437188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fr-F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7D49AC9-3B66-4947-ACB7-CBDEED264D53}" type="slidenum">
              <a:rPr lang="fr-FR" altLang="fr-FR" sz="1400" smtClean="0"/>
              <a:pPr>
                <a:spcBef>
                  <a:spcPct val="0"/>
                </a:spcBef>
              </a:pPr>
              <a:t>7</a:t>
            </a:fld>
            <a:endParaRPr lang="fr-FR" altLang="fr-FR" sz="1400" smtClean="0"/>
          </a:p>
        </p:txBody>
      </p:sp>
      <p:sp>
        <p:nvSpPr>
          <p:cNvPr id="16387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8" name="Rectangle 2"/>
          <p:cNvSpPr>
            <a:spLocks noChangeArrowheads="1"/>
          </p:cNvSpPr>
          <p:nvPr>
            <p:ph type="body" idx="1"/>
          </p:nvPr>
        </p:nvSpPr>
        <p:spPr>
          <a:xfrm>
            <a:off x="679450" y="4714875"/>
            <a:ext cx="5437188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fr-F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6946E76-2803-444C-8031-87F5B2A2A6AB}" type="slidenum">
              <a:rPr lang="fr-FR" altLang="fr-FR" sz="1400" smtClean="0"/>
              <a:pPr>
                <a:spcBef>
                  <a:spcPct val="0"/>
                </a:spcBef>
              </a:pPr>
              <a:t>8</a:t>
            </a:fld>
            <a:endParaRPr lang="fr-FR" altLang="fr-FR" sz="1400" smtClean="0"/>
          </a:p>
        </p:txBody>
      </p:sp>
      <p:sp>
        <p:nvSpPr>
          <p:cNvPr id="18435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6" name="Rectangle 2"/>
          <p:cNvSpPr>
            <a:spLocks noChangeArrowheads="1"/>
          </p:cNvSpPr>
          <p:nvPr>
            <p:ph type="body" idx="1"/>
          </p:nvPr>
        </p:nvSpPr>
        <p:spPr>
          <a:xfrm>
            <a:off x="679450" y="4714875"/>
            <a:ext cx="5437188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fr-F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EE27BB0-B52B-4F97-B3A6-AE9662C77CA1}" type="slidenum">
              <a:rPr lang="fr-FR" altLang="fr-FR" sz="1400" smtClean="0"/>
              <a:pPr>
                <a:spcBef>
                  <a:spcPct val="0"/>
                </a:spcBef>
              </a:pPr>
              <a:t>9</a:t>
            </a:fld>
            <a:endParaRPr lang="fr-FR" altLang="fr-FR" sz="1400" smtClean="0"/>
          </a:p>
        </p:txBody>
      </p:sp>
      <p:sp>
        <p:nvSpPr>
          <p:cNvPr id="20483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4" name="Rectangle 2"/>
          <p:cNvSpPr>
            <a:spLocks noChangeArrowheads="1"/>
          </p:cNvSpPr>
          <p:nvPr>
            <p:ph type="body" idx="1"/>
          </p:nvPr>
        </p:nvSpPr>
        <p:spPr>
          <a:xfrm>
            <a:off x="679450" y="4714875"/>
            <a:ext cx="5437188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fr-F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82B17D1-7DF8-4B3C-B37C-54860BDDCD54}" type="slidenum">
              <a:rPr lang="fr-FR" altLang="fr-FR" sz="1400" smtClean="0"/>
              <a:pPr>
                <a:spcBef>
                  <a:spcPct val="0"/>
                </a:spcBef>
              </a:pPr>
              <a:t>10</a:t>
            </a:fld>
            <a:endParaRPr lang="fr-FR" altLang="fr-FR" sz="1400" smtClean="0"/>
          </a:p>
        </p:txBody>
      </p:sp>
      <p:sp>
        <p:nvSpPr>
          <p:cNvPr id="22531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2" name="Rectangle 2"/>
          <p:cNvSpPr>
            <a:spLocks noChangeArrowheads="1"/>
          </p:cNvSpPr>
          <p:nvPr>
            <p:ph type="body" idx="1"/>
          </p:nvPr>
        </p:nvSpPr>
        <p:spPr>
          <a:xfrm>
            <a:off x="679450" y="4714875"/>
            <a:ext cx="5437188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9355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5205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94500" y="692150"/>
            <a:ext cx="2179638" cy="5684838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0825" y="692150"/>
            <a:ext cx="6391275" cy="568483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4731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29080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50935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600996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0825" y="1196975"/>
            <a:ext cx="4235450" cy="5180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38675" y="1196975"/>
            <a:ext cx="4235450" cy="5180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02600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75146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2241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31902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873105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75947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4844652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17109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94500" y="692150"/>
            <a:ext cx="2179638" cy="5684838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0825" y="692150"/>
            <a:ext cx="6391275" cy="568483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6651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566389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0825" y="1196975"/>
            <a:ext cx="4235450" cy="5180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38675" y="1196975"/>
            <a:ext cx="4235450" cy="5180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9876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177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1851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0661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843162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492633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ChangeArrowheads="1"/>
          </p:cNvSpPr>
          <p:nvPr/>
        </p:nvSpPr>
        <p:spPr bwMode="auto">
          <a:xfrm>
            <a:off x="0" y="6583363"/>
            <a:ext cx="73802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>
              <a:lnSpc>
                <a:spcPct val="100000"/>
              </a:lnSpc>
              <a:spcBef>
                <a:spcPts val="625"/>
              </a:spcBef>
              <a:defRPr/>
            </a:pPr>
            <a:r>
              <a:rPr lang="fr-FR" altLang="fr-FR" sz="1000" smtClean="0">
                <a:solidFill>
                  <a:srgbClr val="000000"/>
                </a:solidFill>
              </a:rPr>
              <a:t>Académie de Toulouse – DANE/PA – Accompagnement ENT V4 – Janvier/Février 2018</a:t>
            </a:r>
          </a:p>
        </p:txBody>
      </p:sp>
      <p:sp>
        <p:nvSpPr>
          <p:cNvPr id="1027" name="Line 2"/>
          <p:cNvSpPr>
            <a:spLocks noChangeShapeType="1"/>
          </p:cNvSpPr>
          <p:nvPr/>
        </p:nvSpPr>
        <p:spPr bwMode="auto">
          <a:xfrm>
            <a:off x="179388" y="6453188"/>
            <a:ext cx="8820150" cy="1587"/>
          </a:xfrm>
          <a:prstGeom prst="line">
            <a:avLst/>
          </a:prstGeom>
          <a:noFill/>
          <a:ln w="936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8459788" y="6497638"/>
            <a:ext cx="360362" cy="360362"/>
          </a:xfrm>
          <a:custGeom>
            <a:avLst/>
            <a:gdLst>
              <a:gd name="G0" fmla="+- 0 0 16667"/>
              <a:gd name="G1" fmla="+- 50000 0 16667"/>
              <a:gd name="G2" fmla="?: G1 16667 50000"/>
              <a:gd name="G3" fmla="?: G0 0 G1"/>
              <a:gd name="G4" fmla="min 1001 1001"/>
              <a:gd name="G5" fmla="*/ G4 G3 1"/>
              <a:gd name="G6" fmla="*/ G5 1 34464"/>
              <a:gd name="G7" fmla="+- 1001 0 G6"/>
              <a:gd name="G8" fmla="+- 1001 0 G6"/>
              <a:gd name="G9" fmla="*/ G6 29289 1"/>
              <a:gd name="G10" fmla="*/ G9 1 34464"/>
              <a:gd name="G11" fmla="+- 1001 0 G10"/>
              <a:gd name="G12" fmla="+- 1001 0 G10"/>
              <a:gd name="G13" fmla="*/ 1001 1 2"/>
              <a:gd name="G14" fmla="*/ 1001 1 2"/>
              <a:gd name="G15" fmla="+- 1001 0 0"/>
              <a:gd name="G16" fmla="+- 1001 0 0"/>
              <a:gd name="G17" fmla="+- 180 0 0"/>
              <a:gd name="G18" fmla="+- 90 0 0"/>
              <a:gd name="G19" fmla="+- 270 0 0"/>
              <a:gd name="G20" fmla="+- 90 0 0"/>
              <a:gd name="G21" fmla="+- 0 0 0"/>
              <a:gd name="G22" fmla="+- 90 0 0"/>
              <a:gd name="G23" fmla="+- 90 0 0"/>
              <a:gd name="G24" fmla="+- 90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0" y="968"/>
                </a:moveTo>
                <a:lnTo>
                  <a:pt x="968" y="968"/>
                </a:lnTo>
                <a:lnTo>
                  <a:pt x="180" y="90"/>
                </a:lnTo>
                <a:lnTo>
                  <a:pt x="33" y="0"/>
                </a:lnTo>
                <a:lnTo>
                  <a:pt x="968" y="968"/>
                </a:lnTo>
                <a:lnTo>
                  <a:pt x="270" y="90"/>
                </a:lnTo>
                <a:lnTo>
                  <a:pt x="1001" y="33"/>
                </a:lnTo>
                <a:lnTo>
                  <a:pt x="968" y="968"/>
                </a:lnTo>
                <a:close/>
              </a:path>
            </a:pathLst>
          </a:custGeom>
          <a:solidFill>
            <a:srgbClr val="808080"/>
          </a:solidFill>
          <a:ln w="9525" cap="flat">
            <a:noFill/>
            <a:round/>
            <a:headEnd/>
            <a:tailEnd/>
          </a:ln>
          <a:effectLst/>
        </p:spPr>
        <p:txBody>
          <a:bodyPr wrap="none" lIns="91800" tIns="46800" rIns="91800" bIns="46800" anchor="ctr"/>
          <a:lstStyle>
            <a:lvl1pPr eaLnBrk="0"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fld id="{14886FF4-F3BB-408B-9F85-1F2BDDA20A79}" type="slidenum">
              <a:rPr lang="fr-FR" altLang="fr-FR" sz="1200" smtClean="0">
                <a:solidFill>
                  <a:srgbClr val="FFFFFF"/>
                </a:solidFill>
              </a:rPr>
              <a:pPr algn="ctr" eaLnBrk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t>‹N°›</a:t>
            </a:fld>
            <a:endParaRPr lang="fr-FR" altLang="fr-FR" sz="1200" smtClean="0">
              <a:solidFill>
                <a:srgbClr val="FFFFFF"/>
              </a:solidFill>
            </a:endParaRPr>
          </a:p>
        </p:txBody>
      </p:sp>
      <p:pic>
        <p:nvPicPr>
          <p:cNvPr id="1029" name="Picture 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19250" cy="72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30" name="Picture 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0"/>
            <a:ext cx="136842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31" name="Rectangle 6"/>
          <p:cNvSpPr>
            <a:spLocks noChangeArrowheads="1"/>
          </p:cNvSpPr>
          <p:nvPr/>
        </p:nvSpPr>
        <p:spPr bwMode="auto">
          <a:xfrm>
            <a:off x="3275013" y="0"/>
            <a:ext cx="5868987" cy="703263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100000"/>
              </a:lnSpc>
              <a:spcBef>
                <a:spcPts val="625"/>
              </a:spcBef>
              <a:defRPr/>
            </a:pPr>
            <a:r>
              <a:rPr lang="fr-FR" altLang="fr-FR" sz="2000" b="1" smtClean="0">
                <a:solidFill>
                  <a:srgbClr val="FFFFFF"/>
                </a:solidFill>
              </a:rPr>
              <a:t>Accompagnement ENT V4</a:t>
            </a:r>
            <a:br>
              <a:rPr lang="fr-FR" altLang="fr-FR" sz="2000" b="1" smtClean="0">
                <a:solidFill>
                  <a:srgbClr val="FFFFFF"/>
                </a:solidFill>
              </a:rPr>
            </a:br>
            <a:r>
              <a:rPr lang="fr-FR" altLang="fr-FR" sz="2000" b="1" smtClean="0">
                <a:solidFill>
                  <a:srgbClr val="FFFFFF"/>
                </a:solidFill>
              </a:rPr>
              <a:t>Présentation des évolutions</a:t>
            </a:r>
          </a:p>
        </p:txBody>
      </p:sp>
      <p:sp>
        <p:nvSpPr>
          <p:cNvPr id="1032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211638" y="692150"/>
            <a:ext cx="47625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Modifiez le style du titre</a:t>
            </a:r>
          </a:p>
        </p:txBody>
      </p:sp>
      <p:sp>
        <p:nvSpPr>
          <p:cNvPr id="1033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196975"/>
            <a:ext cx="8623300" cy="518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Cliquez pour éditer le format du plan de texte</a:t>
            </a:r>
          </a:p>
          <a:p>
            <a:pPr lvl="1"/>
            <a:r>
              <a:rPr lang="en-GB" altLang="fr-FR" smtClean="0"/>
              <a:t>Second niveau de plan</a:t>
            </a:r>
          </a:p>
          <a:p>
            <a:pPr lvl="2"/>
            <a:r>
              <a:rPr lang="en-GB" altLang="fr-FR" smtClean="0"/>
              <a:t>Troisième niveau de plan</a:t>
            </a:r>
          </a:p>
          <a:p>
            <a:pPr lvl="3"/>
            <a:r>
              <a:rPr lang="en-GB" altLang="fr-FR" smtClean="0"/>
              <a:t>Quatrième niveau de plan</a:t>
            </a:r>
          </a:p>
          <a:p>
            <a:pPr lvl="4"/>
            <a:r>
              <a:rPr lang="en-GB" altLang="fr-FR" smtClean="0"/>
              <a:t>Cinquième niveau de plan</a:t>
            </a:r>
          </a:p>
          <a:p>
            <a:pPr lvl="4"/>
            <a:r>
              <a:rPr lang="en-GB" altLang="fr-FR" smtClean="0"/>
              <a:t>Sixième niveau de plan</a:t>
            </a:r>
          </a:p>
          <a:p>
            <a:pPr lvl="0"/>
            <a:r>
              <a:rPr lang="en-GB" altLang="fr-FR" smtClean="0"/>
              <a:t>Septième niveau de planModifiez les styles du texte du masque</a:t>
            </a:r>
          </a:p>
          <a:p>
            <a:pPr lvl="0"/>
            <a:r>
              <a:rPr lang="en-GB" altLang="fr-FR" smtClean="0"/>
              <a:t>Deuxième niveau</a:t>
            </a:r>
          </a:p>
          <a:p>
            <a:pPr lvl="0"/>
            <a:r>
              <a:rPr lang="en-GB" altLang="fr-FR" smtClean="0"/>
              <a:t>Troisième niveau</a:t>
            </a:r>
          </a:p>
          <a:p>
            <a:pPr lvl="0"/>
            <a:r>
              <a:rPr lang="en-GB" altLang="fr-FR" smtClean="0"/>
              <a:t>Quatrième niveau</a:t>
            </a:r>
          </a:p>
          <a:p>
            <a:pPr lvl="0"/>
            <a:r>
              <a:rPr lang="en-GB" altLang="fr-FR" smtClean="0"/>
              <a:t>Cinquième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FFFFFF"/>
          </a:solidFill>
          <a:latin typeface="Arial" charset="0"/>
          <a:ea typeface="Microsoft YaHei" pitchFamily="34" charset="-122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FFFFFF"/>
          </a:solidFill>
          <a:latin typeface="Arial" charset="0"/>
          <a:ea typeface="Microsoft YaHei" pitchFamily="34" charset="-122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FFFFFF"/>
          </a:solidFill>
          <a:latin typeface="Arial" charset="0"/>
          <a:ea typeface="Microsoft YaHei" pitchFamily="34" charset="-122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FFFFFF"/>
          </a:solidFill>
          <a:latin typeface="Arial" charset="0"/>
          <a:ea typeface="Microsoft YaHei" pitchFamily="34" charset="-122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FFFFFF"/>
          </a:solidFill>
          <a:latin typeface="Arial" charset="0"/>
          <a:ea typeface="Microsoft YaHei" pitchFamily="34" charset="-122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FFFFFF"/>
          </a:solidFill>
          <a:latin typeface="Arial" charset="0"/>
          <a:ea typeface="Microsoft YaHei" pitchFamily="34" charset="-122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FFFFFF"/>
          </a:solidFill>
          <a:latin typeface="Arial" charset="0"/>
          <a:ea typeface="Microsoft YaHei" pitchFamily="34" charset="-122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FFFFFF"/>
          </a:solidFill>
          <a:latin typeface="Arial" charset="0"/>
          <a:ea typeface="Microsoft YaHei" pitchFamily="34" charset="-122"/>
        </a:defRPr>
      </a:lvl9pPr>
    </p:titleStyle>
    <p:bodyStyle>
      <a:lvl1pPr marL="342900" indent="-342900" algn="just" defTabSz="449263" rtl="0" eaLnBrk="0" fontAlgn="base" hangingPunct="0">
        <a:lnSpc>
          <a:spcPct val="93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6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just" defTabSz="449263" rtl="0" eaLnBrk="0" fontAlgn="base" hangingPunct="0">
        <a:lnSpc>
          <a:spcPct val="93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200">
          <a:solidFill>
            <a:srgbClr val="000000"/>
          </a:solidFill>
          <a:latin typeface="+mn-lt"/>
          <a:ea typeface="+mn-ea"/>
        </a:defRPr>
      </a:lvl2pPr>
      <a:lvl3pPr marL="1143000" indent="-228600" algn="just" defTabSz="449263" rtl="0" eaLnBrk="0" fontAlgn="base" hangingPunct="0">
        <a:lnSpc>
          <a:spcPct val="93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200">
          <a:solidFill>
            <a:srgbClr val="666F74"/>
          </a:solidFill>
          <a:latin typeface="+mn-lt"/>
          <a:ea typeface="+mn-ea"/>
        </a:defRPr>
      </a:lvl3pPr>
      <a:lvl4pPr marL="1600200" indent="-228600" algn="just" defTabSz="449263" rtl="0" eaLnBrk="0" fontAlgn="base" hangingPunct="0">
        <a:lnSpc>
          <a:spcPct val="93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200">
          <a:solidFill>
            <a:srgbClr val="666F74"/>
          </a:solidFill>
          <a:latin typeface="+mn-lt"/>
          <a:ea typeface="+mn-ea"/>
        </a:defRPr>
      </a:lvl4pPr>
      <a:lvl5pPr marL="2057400" indent="-228600" algn="just" defTabSz="449263" rtl="0" eaLnBrk="0" fontAlgn="base" hangingPunct="0">
        <a:lnSpc>
          <a:spcPct val="9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666F74"/>
          </a:solidFill>
          <a:latin typeface="+mn-lt"/>
          <a:ea typeface="+mn-ea"/>
        </a:defRPr>
      </a:lvl5pPr>
      <a:lvl6pPr marL="2514600" indent="-228600" algn="just" defTabSz="449263" rtl="0" fontAlgn="base" hangingPunct="0">
        <a:lnSpc>
          <a:spcPct val="9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666F74"/>
          </a:solidFill>
          <a:latin typeface="+mn-lt"/>
          <a:ea typeface="+mn-ea"/>
        </a:defRPr>
      </a:lvl6pPr>
      <a:lvl7pPr marL="2971800" indent="-228600" algn="just" defTabSz="449263" rtl="0" fontAlgn="base" hangingPunct="0">
        <a:lnSpc>
          <a:spcPct val="9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666F74"/>
          </a:solidFill>
          <a:latin typeface="+mn-lt"/>
          <a:ea typeface="+mn-ea"/>
        </a:defRPr>
      </a:lvl7pPr>
      <a:lvl8pPr marL="3429000" indent="-228600" algn="just" defTabSz="449263" rtl="0" fontAlgn="base" hangingPunct="0">
        <a:lnSpc>
          <a:spcPct val="9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666F74"/>
          </a:solidFill>
          <a:latin typeface="+mn-lt"/>
          <a:ea typeface="+mn-ea"/>
        </a:defRPr>
      </a:lvl8pPr>
      <a:lvl9pPr marL="3886200" indent="-228600" algn="just" defTabSz="449263" rtl="0" fontAlgn="base" hangingPunct="0">
        <a:lnSpc>
          <a:spcPct val="9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666F74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ChangeArrowheads="1"/>
          </p:cNvSpPr>
          <p:nvPr/>
        </p:nvSpPr>
        <p:spPr bwMode="auto">
          <a:xfrm>
            <a:off x="0" y="6583363"/>
            <a:ext cx="73802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>
              <a:lnSpc>
                <a:spcPct val="100000"/>
              </a:lnSpc>
              <a:spcBef>
                <a:spcPts val="625"/>
              </a:spcBef>
              <a:defRPr/>
            </a:pPr>
            <a:r>
              <a:rPr lang="fr-FR" altLang="fr-FR" sz="1000" smtClean="0">
                <a:solidFill>
                  <a:srgbClr val="000000"/>
                </a:solidFill>
              </a:rPr>
              <a:t>Académie de Toulouse – DANE/PA – Accompagnement ENT V4 – Janvier/Février 2018</a:t>
            </a:r>
          </a:p>
        </p:txBody>
      </p:sp>
      <p:sp>
        <p:nvSpPr>
          <p:cNvPr id="2051" name="Line 2"/>
          <p:cNvSpPr>
            <a:spLocks noChangeShapeType="1"/>
          </p:cNvSpPr>
          <p:nvPr/>
        </p:nvSpPr>
        <p:spPr bwMode="auto">
          <a:xfrm>
            <a:off x="179388" y="6453188"/>
            <a:ext cx="8820150" cy="1587"/>
          </a:xfrm>
          <a:prstGeom prst="line">
            <a:avLst/>
          </a:prstGeom>
          <a:noFill/>
          <a:ln w="936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8459788" y="6497638"/>
            <a:ext cx="360362" cy="360362"/>
          </a:xfrm>
          <a:custGeom>
            <a:avLst/>
            <a:gdLst>
              <a:gd name="G0" fmla="+- 0 0 16667"/>
              <a:gd name="G1" fmla="+- 50000 0 16667"/>
              <a:gd name="G2" fmla="?: G1 16667 50000"/>
              <a:gd name="G3" fmla="?: G0 0 G1"/>
              <a:gd name="G4" fmla="min 1001 1001"/>
              <a:gd name="G5" fmla="*/ G4 G3 1"/>
              <a:gd name="G6" fmla="*/ G5 1 34464"/>
              <a:gd name="G7" fmla="+- 1001 0 G6"/>
              <a:gd name="G8" fmla="+- 1001 0 G6"/>
              <a:gd name="G9" fmla="*/ G6 29289 1"/>
              <a:gd name="G10" fmla="*/ G9 1 34464"/>
              <a:gd name="G11" fmla="+- 1001 0 G10"/>
              <a:gd name="G12" fmla="+- 1001 0 G10"/>
              <a:gd name="G13" fmla="*/ 1001 1 2"/>
              <a:gd name="G14" fmla="*/ 1001 1 2"/>
              <a:gd name="G15" fmla="+- 1001 0 0"/>
              <a:gd name="G16" fmla="+- 1001 0 0"/>
              <a:gd name="G17" fmla="+- 180 0 0"/>
              <a:gd name="G18" fmla="+- 90 0 0"/>
              <a:gd name="G19" fmla="+- 270 0 0"/>
              <a:gd name="G20" fmla="+- 90 0 0"/>
              <a:gd name="G21" fmla="+- 0 0 0"/>
              <a:gd name="G22" fmla="+- 90 0 0"/>
              <a:gd name="G23" fmla="+- 90 0 0"/>
              <a:gd name="G24" fmla="+- 90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0" y="968"/>
                </a:moveTo>
                <a:lnTo>
                  <a:pt x="968" y="968"/>
                </a:lnTo>
                <a:lnTo>
                  <a:pt x="180" y="90"/>
                </a:lnTo>
                <a:lnTo>
                  <a:pt x="33" y="0"/>
                </a:lnTo>
                <a:lnTo>
                  <a:pt x="968" y="968"/>
                </a:lnTo>
                <a:lnTo>
                  <a:pt x="270" y="90"/>
                </a:lnTo>
                <a:lnTo>
                  <a:pt x="1001" y="33"/>
                </a:lnTo>
                <a:lnTo>
                  <a:pt x="968" y="968"/>
                </a:lnTo>
                <a:close/>
              </a:path>
            </a:pathLst>
          </a:custGeom>
          <a:solidFill>
            <a:srgbClr val="808080"/>
          </a:solidFill>
          <a:ln w="9525" cap="flat">
            <a:noFill/>
            <a:round/>
            <a:headEnd/>
            <a:tailEnd/>
          </a:ln>
          <a:effectLst/>
        </p:spPr>
        <p:txBody>
          <a:bodyPr wrap="none" lIns="91800" tIns="46800" rIns="91800" bIns="46800" anchor="ctr"/>
          <a:lstStyle>
            <a:lvl1pPr eaLnBrk="0"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fld id="{DF7DFD6A-0FE1-4C04-A464-EA5DF9087B7E}" type="slidenum">
              <a:rPr lang="fr-FR" altLang="fr-FR" sz="1200" smtClean="0">
                <a:solidFill>
                  <a:srgbClr val="FFFFFF"/>
                </a:solidFill>
              </a:rPr>
              <a:pPr algn="ctr" eaLnBrk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t>‹N°›</a:t>
            </a:fld>
            <a:endParaRPr lang="fr-FR" altLang="fr-FR" sz="1200" smtClean="0">
              <a:solidFill>
                <a:srgbClr val="FFFFFF"/>
              </a:solidFill>
            </a:endParaRPr>
          </a:p>
        </p:txBody>
      </p:sp>
      <p:pic>
        <p:nvPicPr>
          <p:cNvPr id="2053" name="Picture 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19250" cy="72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054" name="Picture 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0"/>
            <a:ext cx="136842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055" name="Rectangle 6"/>
          <p:cNvSpPr>
            <a:spLocks noChangeArrowheads="1"/>
          </p:cNvSpPr>
          <p:nvPr/>
        </p:nvSpPr>
        <p:spPr bwMode="auto">
          <a:xfrm>
            <a:off x="3275013" y="0"/>
            <a:ext cx="5868987" cy="703263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100000"/>
              </a:lnSpc>
              <a:spcBef>
                <a:spcPts val="625"/>
              </a:spcBef>
              <a:defRPr/>
            </a:pPr>
            <a:r>
              <a:rPr lang="fr-FR" altLang="fr-FR" sz="2000" b="1" smtClean="0">
                <a:solidFill>
                  <a:srgbClr val="FFFFFF"/>
                </a:solidFill>
              </a:rPr>
              <a:t>Accompagnement ENT V4</a:t>
            </a:r>
            <a:br>
              <a:rPr lang="fr-FR" altLang="fr-FR" sz="2000" b="1" smtClean="0">
                <a:solidFill>
                  <a:srgbClr val="FFFFFF"/>
                </a:solidFill>
              </a:rPr>
            </a:br>
            <a:r>
              <a:rPr lang="fr-FR" altLang="fr-FR" sz="2000" b="1" smtClean="0">
                <a:solidFill>
                  <a:srgbClr val="FFFFFF"/>
                </a:solidFill>
              </a:rPr>
              <a:t>Présentation des évolutions</a:t>
            </a:r>
          </a:p>
        </p:txBody>
      </p:sp>
      <p:sp>
        <p:nvSpPr>
          <p:cNvPr id="205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211638" y="692150"/>
            <a:ext cx="47625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Modifiez le style du titre</a:t>
            </a:r>
          </a:p>
        </p:txBody>
      </p:sp>
      <p:sp>
        <p:nvSpPr>
          <p:cNvPr id="205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196975"/>
            <a:ext cx="8623300" cy="518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Cliquez pour éditer le format du plan de texte</a:t>
            </a:r>
          </a:p>
          <a:p>
            <a:pPr lvl="1"/>
            <a:r>
              <a:rPr lang="en-GB" altLang="fr-FR" smtClean="0"/>
              <a:t>Second niveau de plan</a:t>
            </a:r>
          </a:p>
          <a:p>
            <a:pPr lvl="2"/>
            <a:r>
              <a:rPr lang="en-GB" altLang="fr-FR" smtClean="0"/>
              <a:t>Troisième niveau de plan</a:t>
            </a:r>
          </a:p>
          <a:p>
            <a:pPr lvl="3"/>
            <a:r>
              <a:rPr lang="en-GB" altLang="fr-FR" smtClean="0"/>
              <a:t>Quatrième niveau de plan</a:t>
            </a:r>
          </a:p>
          <a:p>
            <a:pPr lvl="4"/>
            <a:r>
              <a:rPr lang="en-GB" altLang="fr-FR" smtClean="0"/>
              <a:t>Cinquième niveau de plan</a:t>
            </a:r>
          </a:p>
          <a:p>
            <a:pPr lvl="4"/>
            <a:r>
              <a:rPr lang="en-GB" altLang="fr-FR" smtClean="0"/>
              <a:t>Sixième niveau de plan</a:t>
            </a:r>
          </a:p>
          <a:p>
            <a:pPr lvl="0"/>
            <a:r>
              <a:rPr lang="en-GB" altLang="fr-FR" smtClean="0"/>
              <a:t>Septième niveau de planModifiez les styles du texte du masque</a:t>
            </a:r>
          </a:p>
          <a:p>
            <a:pPr lvl="0"/>
            <a:r>
              <a:rPr lang="en-GB" altLang="fr-FR" smtClean="0"/>
              <a:t>Deuxième niveau</a:t>
            </a:r>
          </a:p>
          <a:p>
            <a:pPr lvl="0"/>
            <a:r>
              <a:rPr lang="en-GB" altLang="fr-FR" smtClean="0"/>
              <a:t>Troisième niveau</a:t>
            </a:r>
          </a:p>
          <a:p>
            <a:pPr lvl="0"/>
            <a:r>
              <a:rPr lang="en-GB" altLang="fr-FR" smtClean="0"/>
              <a:t>Quatrième niveau</a:t>
            </a:r>
          </a:p>
          <a:p>
            <a:pPr lvl="0"/>
            <a:r>
              <a:rPr lang="en-GB" altLang="fr-FR" smtClean="0"/>
              <a:t>Cinquième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FFFFFF"/>
          </a:solidFill>
          <a:latin typeface="Arial" charset="0"/>
          <a:ea typeface="Microsoft YaHei" pitchFamily="34" charset="-122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FFFFFF"/>
          </a:solidFill>
          <a:latin typeface="Arial" charset="0"/>
          <a:ea typeface="Microsoft YaHei" pitchFamily="34" charset="-122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FFFFFF"/>
          </a:solidFill>
          <a:latin typeface="Arial" charset="0"/>
          <a:ea typeface="Microsoft YaHei" pitchFamily="34" charset="-122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FFFFFF"/>
          </a:solidFill>
          <a:latin typeface="Arial" charset="0"/>
          <a:ea typeface="Microsoft YaHei" pitchFamily="34" charset="-122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FFFFFF"/>
          </a:solidFill>
          <a:latin typeface="Arial" charset="0"/>
          <a:ea typeface="Microsoft YaHei" pitchFamily="34" charset="-122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FFFFFF"/>
          </a:solidFill>
          <a:latin typeface="Arial" charset="0"/>
          <a:ea typeface="Microsoft YaHei" pitchFamily="34" charset="-122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FFFFFF"/>
          </a:solidFill>
          <a:latin typeface="Arial" charset="0"/>
          <a:ea typeface="Microsoft YaHei" pitchFamily="34" charset="-122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FFFFFF"/>
          </a:solidFill>
          <a:latin typeface="Arial" charset="0"/>
          <a:ea typeface="Microsoft YaHei" pitchFamily="34" charset="-122"/>
        </a:defRPr>
      </a:lvl9pPr>
    </p:titleStyle>
    <p:bodyStyle>
      <a:lvl1pPr marL="342900" indent="-342900" algn="just" defTabSz="449263" rtl="0" eaLnBrk="0" fontAlgn="base" hangingPunct="0">
        <a:lnSpc>
          <a:spcPct val="93000"/>
        </a:lnSpc>
        <a:spcBef>
          <a:spcPts val="1413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6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just" defTabSz="449263" rtl="0" eaLnBrk="0" fontAlgn="base" hangingPunct="0">
        <a:lnSpc>
          <a:spcPct val="93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200">
          <a:solidFill>
            <a:srgbClr val="000000"/>
          </a:solidFill>
          <a:latin typeface="+mn-lt"/>
          <a:ea typeface="+mn-ea"/>
        </a:defRPr>
      </a:lvl2pPr>
      <a:lvl3pPr marL="1143000" indent="-228600" algn="just" defTabSz="449263" rtl="0" eaLnBrk="0" fontAlgn="base" hangingPunct="0">
        <a:lnSpc>
          <a:spcPct val="93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200">
          <a:solidFill>
            <a:srgbClr val="666F74"/>
          </a:solidFill>
          <a:latin typeface="+mn-lt"/>
          <a:ea typeface="+mn-ea"/>
        </a:defRPr>
      </a:lvl3pPr>
      <a:lvl4pPr marL="1600200" indent="-228600" algn="just" defTabSz="449263" rtl="0" eaLnBrk="0" fontAlgn="base" hangingPunct="0">
        <a:lnSpc>
          <a:spcPct val="93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200">
          <a:solidFill>
            <a:srgbClr val="666F74"/>
          </a:solidFill>
          <a:latin typeface="+mn-lt"/>
          <a:ea typeface="+mn-ea"/>
        </a:defRPr>
      </a:lvl4pPr>
      <a:lvl5pPr marL="2057400" indent="-228600" algn="just" defTabSz="449263" rtl="0" eaLnBrk="0" fontAlgn="base" hangingPunct="0">
        <a:lnSpc>
          <a:spcPct val="9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666F74"/>
          </a:solidFill>
          <a:latin typeface="+mn-lt"/>
          <a:ea typeface="+mn-ea"/>
        </a:defRPr>
      </a:lvl5pPr>
      <a:lvl6pPr marL="2514600" indent="-228600" algn="just" defTabSz="449263" rtl="0" fontAlgn="base" hangingPunct="0">
        <a:lnSpc>
          <a:spcPct val="9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666F74"/>
          </a:solidFill>
          <a:latin typeface="+mn-lt"/>
          <a:ea typeface="+mn-ea"/>
        </a:defRPr>
      </a:lvl6pPr>
      <a:lvl7pPr marL="2971800" indent="-228600" algn="just" defTabSz="449263" rtl="0" fontAlgn="base" hangingPunct="0">
        <a:lnSpc>
          <a:spcPct val="9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666F74"/>
          </a:solidFill>
          <a:latin typeface="+mn-lt"/>
          <a:ea typeface="+mn-ea"/>
        </a:defRPr>
      </a:lvl7pPr>
      <a:lvl8pPr marL="3429000" indent="-228600" algn="just" defTabSz="449263" rtl="0" fontAlgn="base" hangingPunct="0">
        <a:lnSpc>
          <a:spcPct val="9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666F74"/>
          </a:solidFill>
          <a:latin typeface="+mn-lt"/>
          <a:ea typeface="+mn-ea"/>
        </a:defRPr>
      </a:lvl8pPr>
      <a:lvl9pPr marL="3886200" indent="-228600" algn="just" defTabSz="449263" rtl="0" fontAlgn="base" hangingPunct="0">
        <a:lnSpc>
          <a:spcPct val="9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666F74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4211638" y="768350"/>
            <a:ext cx="4764087" cy="500063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GB" sz="2000" b="1" spc="-1" dirty="0" err="1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 charset="0"/>
              </a:rPr>
              <a:t>Ordre</a:t>
            </a:r>
            <a:r>
              <a:rPr lang="en-GB" sz="2000" b="1" spc="-1" dirty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Arial" charset="0"/>
              </a:rPr>
              <a:t> du jour</a:t>
            </a:r>
            <a:endParaRPr lang="en-GB" sz="2000" dirty="0">
              <a:latin typeface="Arial" charset="0"/>
            </a:endParaRPr>
          </a:p>
          <a:p>
            <a:pPr algn="ctr" eaLnBrk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dirty="0">
              <a:latin typeface="Arial" charset="0"/>
            </a:endParaRPr>
          </a:p>
        </p:txBody>
      </p:sp>
      <p:sp>
        <p:nvSpPr>
          <p:cNvPr id="96" name="TextShape 2"/>
          <p:cNvSpPr txBox="1"/>
          <p:nvPr/>
        </p:nvSpPr>
        <p:spPr>
          <a:xfrm>
            <a:off x="468313" y="1557338"/>
            <a:ext cx="8135937" cy="3816350"/>
          </a:xfrm>
          <a:prstGeom prst="rect">
            <a:avLst/>
          </a:prstGeom>
          <a:noFill/>
          <a:ln w="9360">
            <a:noFill/>
          </a:ln>
        </p:spPr>
        <p:txBody>
          <a:bodyPr lIns="90000" tIns="46800" rIns="90000" bIns="46800"/>
          <a:lstStyle/>
          <a:p>
            <a:pPr marL="343080" indent="-342720" algn="just" eaLnBrk="1">
              <a:buClr>
                <a:srgbClr val="FF0066"/>
              </a:buClr>
              <a:buSzPct val="100000"/>
              <a:buFont typeface="Wingdings" charset="2"/>
              <a:buChar char=""/>
              <a:defRPr/>
            </a:pPr>
            <a:r>
              <a:rPr lang="en-GB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Présentation</a:t>
            </a:r>
            <a:r>
              <a:rPr lang="en-GB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des </a:t>
            </a:r>
            <a:r>
              <a:rPr lang="en-GB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évolutions</a:t>
            </a:r>
            <a:r>
              <a:rPr lang="en-GB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de la V4</a:t>
            </a:r>
          </a:p>
          <a:p>
            <a:pPr marL="343080" indent="-342720" algn="just" eaLnBrk="1">
              <a:buClr>
                <a:srgbClr val="FF0066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sz="1000" dirty="0">
              <a:latin typeface="Arial" charset="0"/>
            </a:endParaRPr>
          </a:p>
          <a:p>
            <a:pPr marL="743040" lvl="1" indent="-285480" algn="just" eaLnBrk="1">
              <a:buClr>
                <a:srgbClr val="FF0066"/>
              </a:buClr>
              <a:buSzPct val="100000"/>
              <a:buFont typeface="Wingdings" charset="2"/>
              <a:buChar char=""/>
              <a:defRPr/>
            </a:pPr>
            <a:r>
              <a:rPr lang="en-GB" sz="1600" b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1- </a:t>
            </a:r>
            <a:r>
              <a:rPr lang="en-GB" sz="1600" b="1" spc="-1" dirty="0" err="1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Charte</a:t>
            </a:r>
            <a:r>
              <a:rPr lang="en-GB" sz="1600" b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GB" sz="1600" b="1" spc="-1" dirty="0" err="1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graphique</a:t>
            </a:r>
            <a:r>
              <a:rPr lang="en-GB" sz="1600" b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GB" sz="1600" b="1" spc="-1" dirty="0" err="1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rénovée</a:t>
            </a:r>
            <a:endParaRPr lang="en-GB" sz="1600" b="1" spc="-1" dirty="0">
              <a:solidFill>
                <a:srgbClr val="0070C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43040" lvl="1" indent="-285480" algn="just" eaLnBrk="1">
              <a:buClr>
                <a:srgbClr val="FF0066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sz="1600" dirty="0">
              <a:latin typeface="Arial" charset="0"/>
            </a:endParaRPr>
          </a:p>
          <a:p>
            <a:pPr marL="743040" lvl="1" indent="-285480" algn="just" eaLnBrk="1">
              <a:buClr>
                <a:srgbClr val="FF0066"/>
              </a:buClr>
              <a:buSzPct val="100000"/>
              <a:buFont typeface="Wingdings" charset="2"/>
              <a:buChar char=""/>
              <a:defRPr/>
            </a:pPr>
            <a:r>
              <a:rPr lang="en-GB" sz="1600" b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2- </a:t>
            </a:r>
            <a:r>
              <a:rPr lang="en-GB" sz="1600" b="1" spc="-1" dirty="0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Menu </a:t>
            </a:r>
            <a:r>
              <a:rPr lang="en-GB" sz="1600" b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des services</a:t>
            </a:r>
          </a:p>
          <a:p>
            <a:pPr marL="743040" lvl="1" indent="-285480" algn="just" eaLnBrk="1">
              <a:buClr>
                <a:srgbClr val="FF0066"/>
              </a:buClr>
              <a:buSzPct val="100000"/>
              <a:buFont typeface="Wingdings" charset="2"/>
              <a:buChar char=""/>
              <a:defRPr/>
            </a:pPr>
            <a:endParaRPr sz="1600" dirty="0">
              <a:latin typeface="Arial" charset="0"/>
            </a:endParaRPr>
          </a:p>
          <a:p>
            <a:pPr marL="743040" lvl="1" indent="-285480" algn="just" eaLnBrk="1">
              <a:buClr>
                <a:srgbClr val="FF0066"/>
              </a:buClr>
              <a:buSzPct val="100000"/>
              <a:buFont typeface="Wingdings" charset="2"/>
              <a:buChar char=""/>
              <a:defRPr/>
            </a:pPr>
            <a:r>
              <a:rPr lang="en-GB" sz="1600" b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3- </a:t>
            </a:r>
            <a:r>
              <a:rPr lang="en-GB" sz="1600" b="1" spc="-1" dirty="0" err="1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Nouvelles</a:t>
            </a:r>
            <a:r>
              <a:rPr lang="en-GB" sz="1600" b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pages </a:t>
            </a:r>
            <a:r>
              <a:rPr lang="en-GB" sz="1600" b="1" spc="-1" dirty="0" err="1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d’accueil</a:t>
            </a:r>
            <a:endParaRPr lang="en-GB" sz="1600" b="1" spc="-1" dirty="0">
              <a:solidFill>
                <a:srgbClr val="0070C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43040" lvl="1" indent="-285480" algn="just" eaLnBrk="1">
              <a:buClr>
                <a:srgbClr val="FF0066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sz="1600" dirty="0">
              <a:latin typeface="Arial" charset="0"/>
            </a:endParaRPr>
          </a:p>
          <a:p>
            <a:pPr marL="743040" lvl="1" indent="-285480" algn="just" eaLnBrk="1">
              <a:buClr>
                <a:srgbClr val="FF0066"/>
              </a:buClr>
              <a:buSzPct val="100000"/>
              <a:buFont typeface="Wingdings" charset="2"/>
              <a:buChar char=""/>
              <a:defRPr/>
            </a:pPr>
            <a:r>
              <a:rPr lang="en-GB" sz="1600" b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4- </a:t>
            </a:r>
            <a:r>
              <a:rPr lang="en-GB" sz="1600" b="1" spc="-1" dirty="0" err="1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Messagerie</a:t>
            </a:r>
            <a:endParaRPr lang="en-GB" sz="1600" b="1" spc="-1" dirty="0">
              <a:solidFill>
                <a:srgbClr val="0070C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43040" lvl="1" indent="-285480" algn="just" eaLnBrk="1">
              <a:buClr>
                <a:srgbClr val="FF0066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sz="1600" dirty="0">
              <a:latin typeface="Arial" charset="0"/>
            </a:endParaRPr>
          </a:p>
          <a:p>
            <a:pPr marL="743040" lvl="1" indent="-285480" algn="just" eaLnBrk="1">
              <a:buClr>
                <a:srgbClr val="FF0066"/>
              </a:buClr>
              <a:buSzPct val="100000"/>
              <a:buFont typeface="Wingdings" charset="2"/>
              <a:buChar char=""/>
              <a:defRPr/>
            </a:pPr>
            <a:r>
              <a:rPr lang="en-GB" sz="1600" b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5- Publication et </a:t>
            </a:r>
            <a:r>
              <a:rPr lang="en-GB" sz="1600" b="1" spc="-1" dirty="0" err="1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rubriques</a:t>
            </a:r>
            <a:endParaRPr lang="en-GB" sz="1600" b="1" spc="-1" dirty="0">
              <a:solidFill>
                <a:srgbClr val="0070C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43040" lvl="1" indent="-285480" algn="just" eaLnBrk="1">
              <a:buClr>
                <a:srgbClr val="FF0066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sz="1600" dirty="0">
              <a:latin typeface="Arial" charset="0"/>
            </a:endParaRPr>
          </a:p>
          <a:p>
            <a:pPr marL="743040" lvl="1" indent="-285480" algn="just" eaLnBrk="1">
              <a:buClr>
                <a:srgbClr val="FF0066"/>
              </a:buClr>
              <a:buSzPct val="100000"/>
              <a:buFont typeface="Wingdings" charset="2"/>
              <a:buChar char=""/>
              <a:defRPr/>
            </a:pPr>
            <a:r>
              <a:rPr lang="en-GB" sz="1600" b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6- Nouveaux services </a:t>
            </a:r>
            <a:r>
              <a:rPr lang="en-GB" sz="1600" b="1" spc="-1" dirty="0" err="1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pédagogiques</a:t>
            </a:r>
            <a:r>
              <a:rPr lang="en-GB" sz="1600" b="1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pour les </a:t>
            </a:r>
            <a:r>
              <a:rPr lang="en-GB" sz="1600" b="1" spc="-1" dirty="0" err="1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enseignants</a:t>
            </a:r>
            <a:endParaRPr lang="en-GB" sz="1600" b="1" spc="-1" dirty="0">
              <a:solidFill>
                <a:srgbClr val="0070C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43040" lvl="1" indent="-285480" algn="just" eaLnBrk="1">
              <a:buClr>
                <a:srgbClr val="FF0066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sz="1600" dirty="0">
              <a:latin typeface="Arial" charset="0"/>
            </a:endParaRPr>
          </a:p>
          <a:p>
            <a:pPr marL="743040" lvl="1" indent="-285480" algn="just" eaLnBrk="1">
              <a:buClr>
                <a:srgbClr val="FF0066"/>
              </a:buClr>
              <a:buSzPct val="100000"/>
              <a:buFont typeface="Wingdings" charset="2"/>
              <a:buChar char=""/>
              <a:defRPr/>
            </a:pPr>
            <a:r>
              <a:rPr lang="en-GB" sz="2000" b="1" spc="-1" dirty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7- Nouveaux services </a:t>
            </a:r>
            <a:r>
              <a:rPr lang="en-GB" sz="2000" b="1" spc="-1" dirty="0" err="1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pédagogiques</a:t>
            </a:r>
            <a:r>
              <a:rPr lang="en-GB" sz="2000" b="1" spc="-1" dirty="0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 pour les </a:t>
            </a:r>
            <a:r>
              <a:rPr lang="en-GB" sz="2000" b="1" spc="-1" dirty="0" err="1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élèves</a:t>
            </a:r>
            <a:endParaRPr lang="en-GB" sz="2000" b="1" spc="-1" dirty="0">
              <a:solidFill>
                <a:srgbClr val="FF0066"/>
              </a:solidFill>
              <a:uFill>
                <a:solidFill>
                  <a:srgbClr val="FFFFFF"/>
                </a:solidFill>
              </a:uFill>
              <a:latin typeface="+mn-lt"/>
              <a:ea typeface="+mn-ea"/>
            </a:endParaRPr>
          </a:p>
          <a:p>
            <a:pPr marL="343080" indent="-342720" algn="just" eaLnBrk="1">
              <a:buClr>
                <a:srgbClr val="FF0066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GB" b="1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 algn="just" eaLnBrk="1">
              <a:buClr>
                <a:srgbClr val="FF0066"/>
              </a:buClr>
              <a:buSzPct val="100000"/>
              <a:buFont typeface="Wingdings" charset="2"/>
              <a:buChar char=""/>
              <a:defRPr/>
            </a:pPr>
            <a:r>
              <a:rPr lang="en-GB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Ateliers </a:t>
            </a:r>
            <a:r>
              <a:rPr lang="en-GB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pratiques</a:t>
            </a:r>
            <a:r>
              <a:rPr lang="en-GB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V4</a:t>
            </a:r>
          </a:p>
          <a:p>
            <a:pPr marL="343080" indent="-342720" algn="just" eaLnBrk="1">
              <a:buClr>
                <a:srgbClr val="FF0066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sz="800" dirty="0">
              <a:latin typeface="Arial" charset="0"/>
            </a:endParaRPr>
          </a:p>
          <a:p>
            <a:pPr marL="743040" indent="-285480" algn="just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1"/>
          <p:cNvSpPr txBox="1">
            <a:spLocks noChangeArrowheads="1"/>
          </p:cNvSpPr>
          <p:nvPr/>
        </p:nvSpPr>
        <p:spPr bwMode="auto">
          <a:xfrm>
            <a:off x="503238" y="1066800"/>
            <a:ext cx="28448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61002" rIns="90000" bIns="45000"/>
          <a:lstStyle>
            <a:lvl1pPr algn="just">
              <a:lnSpc>
                <a:spcPct val="93000"/>
              </a:lnSpc>
              <a:spcBef>
                <a:spcPts val="1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1600" b="1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algn="just">
              <a:lnSpc>
                <a:spcPct val="93000"/>
              </a:lnSpc>
              <a:spcBef>
                <a:spcPts val="113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1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algn="just">
              <a:lnSpc>
                <a:spcPct val="93000"/>
              </a:lnSpc>
              <a:spcBef>
                <a:spcPts val="8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1200">
                <a:solidFill>
                  <a:srgbClr val="666F74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algn="just">
              <a:lnSpc>
                <a:spcPct val="93000"/>
              </a:lnSpc>
              <a:spcBef>
                <a:spcPts val="5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1200">
                <a:solidFill>
                  <a:srgbClr val="666F74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algn="just">
              <a:lnSpc>
                <a:spcPct val="93000"/>
              </a:lnSpc>
              <a:spcBef>
                <a:spcPts val="28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666F74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algn="just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666F74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algn="just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666F74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algn="just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666F74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algn="just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666F74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l" eaLnBrk="1">
              <a:spcBef>
                <a:spcPct val="0"/>
              </a:spcBef>
            </a:pPr>
            <a:r>
              <a:rPr lang="fr-FR" altLang="fr-FR" sz="1400" b="0">
                <a:solidFill>
                  <a:schemeClr val="tx1"/>
                </a:solidFill>
              </a:rPr>
              <a:t>Entrée</a:t>
            </a:r>
            <a:r>
              <a:rPr lang="fr-FR" altLang="fr-FR" sz="1400">
                <a:solidFill>
                  <a:schemeClr val="accent2"/>
                </a:solidFill>
              </a:rPr>
              <a:t> « Corrigé</a:t>
            </a:r>
            <a:r>
              <a:rPr lang="fr-FR" altLang="fr-FR" sz="1400" b="0">
                <a:solidFill>
                  <a:schemeClr val="tx1"/>
                </a:solidFill>
              </a:rPr>
              <a:t> »</a:t>
            </a:r>
            <a:r>
              <a:rPr lang="fr-FR" altLang="fr-FR" sz="1400" b="0"/>
              <a:t> </a:t>
            </a:r>
          </a:p>
        </p:txBody>
      </p:sp>
      <p:sp>
        <p:nvSpPr>
          <p:cNvPr id="13315" name="Text Box 2"/>
          <p:cNvSpPr txBox="1">
            <a:spLocks noChangeArrowheads="1"/>
          </p:cNvSpPr>
          <p:nvPr/>
        </p:nvSpPr>
        <p:spPr bwMode="auto">
          <a:xfrm>
            <a:off x="680244" y="4881563"/>
            <a:ext cx="8064500" cy="1198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55668" rIns="90000" bIns="45000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/>
            </a:pPr>
            <a:r>
              <a:rPr lang="fr-FR" sz="1200" dirty="0">
                <a:solidFill>
                  <a:srgbClr val="000000"/>
                </a:solidFill>
                <a:latin typeface="+mn-lt"/>
              </a:rPr>
              <a:t>L'élève peut consulter le corrigé de chaque devoir, une fois celui-ci diffusé par l'enseignant. 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/>
            </a:pPr>
            <a:r>
              <a:rPr lang="fr-FR" sz="1200" dirty="0">
                <a:solidFill>
                  <a:srgbClr val="000000"/>
                </a:solidFill>
                <a:latin typeface="+mn-lt"/>
              </a:rPr>
              <a:t>	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/>
            </a:pPr>
            <a:r>
              <a:rPr lang="fr-FR" sz="1200" dirty="0">
                <a:solidFill>
                  <a:srgbClr val="000000"/>
                </a:solidFill>
                <a:latin typeface="+mn-lt"/>
              </a:rPr>
              <a:t>L’élève peut aussi :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/>
            </a:pPr>
            <a:endParaRPr lang="fr-FR" sz="500" dirty="0">
              <a:solidFill>
                <a:srgbClr val="000000"/>
              </a:solidFill>
              <a:latin typeface="+mn-lt"/>
            </a:endParaRP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/>
            </a:pPr>
            <a:r>
              <a:rPr lang="fr-FR" sz="1200" dirty="0">
                <a:solidFill>
                  <a:srgbClr val="000000"/>
                </a:solidFill>
                <a:latin typeface="+mn-lt"/>
              </a:rPr>
              <a:t>	&gt; Trier l'affichage des devoirs corrigés par matière ; 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/>
            </a:pPr>
            <a:r>
              <a:rPr lang="fr-FR" sz="1200" dirty="0">
                <a:solidFill>
                  <a:srgbClr val="000000"/>
                </a:solidFill>
                <a:latin typeface="+mn-lt"/>
              </a:rPr>
              <a:t>	&gt; Trier l'affichage des devoirs corrigés par statut (à remettre en ligne ou non)</a:t>
            </a:r>
          </a:p>
        </p:txBody>
      </p:sp>
      <p:pic>
        <p:nvPicPr>
          <p:cNvPr id="2150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700213"/>
            <a:ext cx="7192962" cy="2605087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09" name="Rectangle 1"/>
          <p:cNvSpPr>
            <a:spLocks noChangeArrowheads="1"/>
          </p:cNvSpPr>
          <p:nvPr>
            <p:ph type="title"/>
          </p:nvPr>
        </p:nvSpPr>
        <p:spPr>
          <a:xfrm>
            <a:off x="3276600" y="692150"/>
            <a:ext cx="5697538" cy="431800"/>
          </a:xfrm>
        </p:spPr>
        <p:txBody>
          <a:bodyPr/>
          <a:lstStyle/>
          <a:p>
            <a:pPr algn="ctr" eaLnBrk="1"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</a:pPr>
            <a:r>
              <a:rPr lang="en-GB" altLang="fr-FR" b="1" smtClean="0">
                <a:solidFill>
                  <a:srgbClr val="FF0066"/>
                </a:solidFill>
              </a:rPr>
              <a:t>Nouveaux services pédagogiques pour les élèves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"/>
          <p:cNvSpPr txBox="1">
            <a:spLocks noChangeArrowheads="1"/>
          </p:cNvSpPr>
          <p:nvPr/>
        </p:nvSpPr>
        <p:spPr bwMode="auto">
          <a:xfrm>
            <a:off x="287338" y="1008063"/>
            <a:ext cx="1836737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61002" rIns="90000" bIns="45000"/>
          <a:lstStyle>
            <a:lvl1pPr algn="just">
              <a:lnSpc>
                <a:spcPct val="93000"/>
              </a:lnSpc>
              <a:spcBef>
                <a:spcPts val="1413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1600" b="1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algn="just">
              <a:lnSpc>
                <a:spcPct val="93000"/>
              </a:lnSpc>
              <a:spcBef>
                <a:spcPts val="113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1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algn="just">
              <a:lnSpc>
                <a:spcPct val="93000"/>
              </a:lnSpc>
              <a:spcBef>
                <a:spcPts val="8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1200">
                <a:solidFill>
                  <a:srgbClr val="666F74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algn="just">
              <a:lnSpc>
                <a:spcPct val="93000"/>
              </a:lnSpc>
              <a:spcBef>
                <a:spcPts val="5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1200">
                <a:solidFill>
                  <a:srgbClr val="666F74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algn="just">
              <a:lnSpc>
                <a:spcPct val="93000"/>
              </a:lnSpc>
              <a:spcBef>
                <a:spcPts val="28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666F74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algn="just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666F74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algn="just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666F74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algn="just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666F74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algn="just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666F74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l" eaLnBrk="1">
              <a:spcBef>
                <a:spcPct val="0"/>
              </a:spcBef>
            </a:pPr>
            <a:r>
              <a:rPr lang="fr-FR" altLang="fr-FR" sz="1400" b="0" dirty="0">
                <a:solidFill>
                  <a:schemeClr val="tx1"/>
                </a:solidFill>
              </a:rPr>
              <a:t>Entrée</a:t>
            </a:r>
            <a:r>
              <a:rPr lang="fr-FR" altLang="fr-FR" sz="1400" dirty="0">
                <a:solidFill>
                  <a:schemeClr val="accent2"/>
                </a:solidFill>
              </a:rPr>
              <a:t> </a:t>
            </a:r>
            <a:r>
              <a:rPr lang="fr-FR" altLang="fr-FR" sz="1400" b="0" dirty="0">
                <a:solidFill>
                  <a:schemeClr val="tx1"/>
                </a:solidFill>
              </a:rPr>
              <a:t>«</a:t>
            </a:r>
            <a:r>
              <a:rPr lang="fr-FR" altLang="fr-FR" sz="1400" dirty="0">
                <a:solidFill>
                  <a:schemeClr val="accent2"/>
                </a:solidFill>
              </a:rPr>
              <a:t> Tout</a:t>
            </a:r>
            <a:r>
              <a:rPr lang="fr-FR" altLang="fr-FR" sz="1400" b="0" dirty="0">
                <a:solidFill>
                  <a:schemeClr val="tx1"/>
                </a:solidFill>
              </a:rPr>
              <a:t> </a:t>
            </a:r>
            <a:r>
              <a:rPr lang="fr-FR" altLang="fr-FR" sz="1400" b="0" dirty="0" smtClean="0">
                <a:solidFill>
                  <a:schemeClr val="tx1"/>
                </a:solidFill>
              </a:rPr>
              <a:t>» :</a:t>
            </a:r>
            <a:r>
              <a:rPr lang="fr-FR" altLang="fr-FR" sz="1400" b="0" dirty="0" smtClean="0"/>
              <a:t> </a:t>
            </a:r>
            <a:endParaRPr lang="fr-FR" altLang="fr-FR" sz="1400" b="0" dirty="0"/>
          </a:p>
        </p:txBody>
      </p:sp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179388" y="1557338"/>
            <a:ext cx="2808287" cy="45354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55668" rIns="90000" bIns="45000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/>
            </a:pPr>
            <a:r>
              <a:rPr lang="fr-FR" sz="1200" dirty="0">
                <a:solidFill>
                  <a:srgbClr val="000000"/>
                </a:solidFill>
                <a:latin typeface="+mn-lt"/>
              </a:rPr>
              <a:t>L'élève accède au tableau récapitulatif de tous ses travaux. Il peut :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/>
            </a:pPr>
            <a:endParaRPr lang="fr-FR" sz="500" dirty="0">
              <a:solidFill>
                <a:srgbClr val="000000"/>
              </a:solidFill>
              <a:latin typeface="+mn-lt"/>
            </a:endParaRP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85725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/>
            </a:pPr>
            <a:r>
              <a:rPr lang="fr-FR" sz="1200" dirty="0">
                <a:solidFill>
                  <a:srgbClr val="000000"/>
                </a:solidFill>
                <a:latin typeface="+mn-lt"/>
              </a:rPr>
              <a:t>	&gt; Rechercher ses travaux à l’aide des filtres disponibles : 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266700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/>
            </a:pPr>
            <a:r>
              <a:rPr lang="fr-FR" sz="1200" dirty="0">
                <a:solidFill>
                  <a:srgbClr val="000000"/>
                </a:solidFill>
                <a:latin typeface="+mn-lt"/>
              </a:rPr>
              <a:t>	● À faire entre le … et le …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266700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/>
            </a:pPr>
            <a:r>
              <a:rPr lang="fr-FR" sz="1200" dirty="0">
                <a:solidFill>
                  <a:srgbClr val="000000"/>
                </a:solidFill>
                <a:latin typeface="+mn-lt"/>
              </a:rPr>
              <a:t>	● Statut : fait, à faire, corrigé, non corrigé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266700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/>
            </a:pPr>
            <a:r>
              <a:rPr lang="fr-FR" sz="1200" dirty="0">
                <a:solidFill>
                  <a:srgbClr val="000000"/>
                </a:solidFill>
                <a:latin typeface="+mn-lt"/>
              </a:rPr>
              <a:t>	● À remettre en ligne : oui, non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266700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/>
            </a:pPr>
            <a:r>
              <a:rPr lang="fr-FR" sz="1200" dirty="0">
                <a:solidFill>
                  <a:srgbClr val="000000"/>
                </a:solidFill>
                <a:latin typeface="+mn-lt"/>
              </a:rPr>
              <a:t>	● Matière : à sélectionner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266700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/>
            </a:pPr>
            <a:endParaRPr lang="fr-FR" sz="500" dirty="0">
              <a:solidFill>
                <a:srgbClr val="000000"/>
              </a:solidFill>
              <a:latin typeface="+mn-lt"/>
            </a:endParaRP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85725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/>
            </a:pPr>
            <a:r>
              <a:rPr lang="fr-FR" sz="1200" dirty="0">
                <a:solidFill>
                  <a:srgbClr val="000000"/>
                </a:solidFill>
                <a:latin typeface="+mn-lt"/>
              </a:rPr>
              <a:t>	&gt; Trier l’affichage de ses travaux sur chaque colonne du tableau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85725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/>
            </a:pPr>
            <a:endParaRPr lang="fr-FR" sz="500" dirty="0">
              <a:solidFill>
                <a:srgbClr val="000000"/>
              </a:solidFill>
              <a:latin typeface="+mn-lt"/>
            </a:endParaRP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85725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/>
            </a:pPr>
            <a:r>
              <a:rPr lang="fr-FR" sz="1200" dirty="0">
                <a:solidFill>
                  <a:srgbClr val="000000"/>
                </a:solidFill>
                <a:latin typeface="+mn-lt"/>
              </a:rPr>
              <a:t>	&gt; Déposer ses travaux en ligne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85725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/>
            </a:pPr>
            <a:endParaRPr lang="fr-FR" sz="500" dirty="0">
              <a:solidFill>
                <a:srgbClr val="000000"/>
              </a:solidFill>
              <a:latin typeface="+mn-lt"/>
            </a:endParaRP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85725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/>
            </a:pPr>
            <a:r>
              <a:rPr lang="fr-FR" sz="1200" dirty="0">
                <a:solidFill>
                  <a:srgbClr val="000000"/>
                </a:solidFill>
                <a:latin typeface="+mn-lt"/>
              </a:rPr>
              <a:t>	&gt; Déclarer ses travaux comme "faits" pour tous les travaux donnés qui ne nécessitent pas de remise en ligne 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/>
            </a:pPr>
            <a:endParaRPr lang="fr-FR" sz="500" dirty="0">
              <a:solidFill>
                <a:srgbClr val="000000"/>
              </a:solidFill>
              <a:latin typeface="+mn-lt"/>
            </a:endParaRP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85725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/>
            </a:pPr>
            <a:r>
              <a:rPr lang="fr-FR" sz="1200" dirty="0">
                <a:solidFill>
                  <a:srgbClr val="000000"/>
                </a:solidFill>
                <a:latin typeface="+mn-lt"/>
              </a:rPr>
              <a:t>	&gt; Consulter les corrigés</a:t>
            </a:r>
          </a:p>
        </p:txBody>
      </p:sp>
      <p:pic>
        <p:nvPicPr>
          <p:cNvPr id="2355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1341438"/>
            <a:ext cx="5905500" cy="4656137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57" name="Rectangle 1"/>
          <p:cNvSpPr>
            <a:spLocks noChangeArrowheads="1"/>
          </p:cNvSpPr>
          <p:nvPr>
            <p:ph type="title"/>
          </p:nvPr>
        </p:nvSpPr>
        <p:spPr>
          <a:xfrm>
            <a:off x="3276600" y="692150"/>
            <a:ext cx="5697538" cy="431800"/>
          </a:xfrm>
        </p:spPr>
        <p:txBody>
          <a:bodyPr/>
          <a:lstStyle/>
          <a:p>
            <a:pPr algn="ctr" eaLnBrk="1"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</a:pPr>
            <a:r>
              <a:rPr lang="en-GB" altLang="fr-FR" b="1" smtClean="0">
                <a:solidFill>
                  <a:srgbClr val="FF0066"/>
                </a:solidFill>
              </a:rPr>
              <a:t>Nouveaux services pédagogiques pour les élèves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1"/>
          <p:cNvSpPr txBox="1">
            <a:spLocks noChangeArrowheads="1"/>
          </p:cNvSpPr>
          <p:nvPr/>
        </p:nvSpPr>
        <p:spPr bwMode="auto">
          <a:xfrm>
            <a:off x="287338" y="1008063"/>
            <a:ext cx="3132137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61002" rIns="90000" bIns="45000"/>
          <a:lstStyle>
            <a:lvl1pPr algn="just">
              <a:lnSpc>
                <a:spcPct val="93000"/>
              </a:lnSpc>
              <a:spcBef>
                <a:spcPts val="1413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1600" b="1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algn="just">
              <a:lnSpc>
                <a:spcPct val="93000"/>
              </a:lnSpc>
              <a:spcBef>
                <a:spcPts val="113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1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algn="just">
              <a:lnSpc>
                <a:spcPct val="93000"/>
              </a:lnSpc>
              <a:spcBef>
                <a:spcPts val="8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1200">
                <a:solidFill>
                  <a:srgbClr val="666F74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algn="just">
              <a:lnSpc>
                <a:spcPct val="93000"/>
              </a:lnSpc>
              <a:spcBef>
                <a:spcPts val="5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1200">
                <a:solidFill>
                  <a:srgbClr val="666F74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algn="just">
              <a:lnSpc>
                <a:spcPct val="93000"/>
              </a:lnSpc>
              <a:spcBef>
                <a:spcPts val="28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666F74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algn="just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666F74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algn="just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666F74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algn="just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666F74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algn="just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666F74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l" eaLnBrk="1">
              <a:spcBef>
                <a:spcPct val="0"/>
              </a:spcBef>
            </a:pPr>
            <a:r>
              <a:rPr lang="fr-FR" altLang="fr-FR" sz="1400" b="0">
                <a:solidFill>
                  <a:schemeClr val="tx1"/>
                </a:solidFill>
              </a:rPr>
              <a:t>Travail à faire : </a:t>
            </a:r>
            <a:r>
              <a:rPr lang="fr-FR" altLang="fr-FR">
                <a:solidFill>
                  <a:schemeClr val="accent2"/>
                </a:solidFill>
              </a:rPr>
              <a:t>remise en ligne</a:t>
            </a:r>
            <a:r>
              <a:rPr lang="fr-FR" altLang="fr-FR" b="0"/>
              <a:t> </a:t>
            </a:r>
          </a:p>
        </p:txBody>
      </p:sp>
      <p:sp>
        <p:nvSpPr>
          <p:cNvPr id="15363" name="Text Box 2"/>
          <p:cNvSpPr txBox="1">
            <a:spLocks noChangeArrowheads="1"/>
          </p:cNvSpPr>
          <p:nvPr/>
        </p:nvSpPr>
        <p:spPr bwMode="auto">
          <a:xfrm>
            <a:off x="287338" y="1439863"/>
            <a:ext cx="3240087" cy="34559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55668" rIns="90000" bIns="45000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/>
            </a:pPr>
            <a:r>
              <a:rPr lang="fr-FR" sz="1200" dirty="0">
                <a:solidFill>
                  <a:srgbClr val="000000"/>
                </a:solidFill>
                <a:latin typeface="+mn-lt"/>
              </a:rPr>
              <a:t>L’élève peut, selon la demande de l’enseignant, rendre ses travaux en ligne sous différentes formes : 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/>
            </a:pPr>
            <a:endParaRPr lang="fr-FR" sz="500" dirty="0">
              <a:solidFill>
                <a:srgbClr val="000000"/>
              </a:solidFill>
              <a:latin typeface="+mn-lt"/>
            </a:endParaRP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180975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/>
            </a:pPr>
            <a:r>
              <a:rPr lang="fr-FR" sz="1200" dirty="0">
                <a:solidFill>
                  <a:srgbClr val="000000"/>
                </a:solidFill>
                <a:latin typeface="+mn-lt"/>
              </a:rPr>
              <a:t>	&gt; </a:t>
            </a:r>
            <a:r>
              <a:rPr lang="fr-FR" sz="1200" dirty="0">
                <a:solidFill>
                  <a:srgbClr val="0070C0"/>
                </a:solidFill>
                <a:latin typeface="+mn-lt"/>
              </a:rPr>
              <a:t>Texte saisi directement </a:t>
            </a:r>
            <a:r>
              <a:rPr lang="fr-FR" sz="1200" dirty="0">
                <a:solidFill>
                  <a:srgbClr val="000000"/>
                </a:solidFill>
                <a:latin typeface="+mn-lt"/>
              </a:rPr>
              <a:t>sous la consigne</a:t>
            </a:r>
            <a:br>
              <a:rPr lang="fr-FR" sz="1200" dirty="0">
                <a:solidFill>
                  <a:srgbClr val="000000"/>
                </a:solidFill>
                <a:latin typeface="+mn-lt"/>
              </a:rPr>
            </a:br>
            <a:endParaRPr lang="fr-FR" sz="1200" dirty="0">
              <a:solidFill>
                <a:srgbClr val="000000"/>
              </a:solidFill>
              <a:latin typeface="+mn-lt"/>
            </a:endParaRP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180975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/>
            </a:pPr>
            <a:endParaRPr lang="fr-FR" sz="1200" dirty="0">
              <a:solidFill>
                <a:srgbClr val="000000"/>
              </a:solidFill>
              <a:latin typeface="+mn-lt"/>
            </a:endParaRP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180975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/>
            </a:pPr>
            <a:endParaRPr lang="fr-FR" sz="1200" dirty="0">
              <a:solidFill>
                <a:srgbClr val="000000"/>
              </a:solidFill>
              <a:latin typeface="+mn-lt"/>
            </a:endParaRP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180975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/>
            </a:pPr>
            <a:endParaRPr lang="fr-FR" sz="1200" dirty="0">
              <a:solidFill>
                <a:srgbClr val="000000"/>
              </a:solidFill>
              <a:latin typeface="+mn-lt"/>
            </a:endParaRP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180975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/>
            </a:pPr>
            <a:endParaRPr lang="fr-FR" sz="1200" dirty="0">
              <a:solidFill>
                <a:srgbClr val="000000"/>
              </a:solidFill>
              <a:latin typeface="+mn-lt"/>
            </a:endParaRP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180975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/>
            </a:pPr>
            <a:endParaRPr lang="fr-FR" sz="1200" dirty="0">
              <a:solidFill>
                <a:srgbClr val="000000"/>
              </a:solidFill>
              <a:latin typeface="+mn-lt"/>
            </a:endParaRP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180975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/>
            </a:pPr>
            <a:endParaRPr lang="fr-FR" sz="1200" dirty="0">
              <a:solidFill>
                <a:srgbClr val="000000"/>
              </a:solidFill>
              <a:latin typeface="+mn-lt"/>
            </a:endParaRP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180975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/>
            </a:pPr>
            <a:endParaRPr lang="fr-FR" sz="1200" dirty="0">
              <a:solidFill>
                <a:srgbClr val="000000"/>
              </a:solidFill>
              <a:latin typeface="+mn-lt"/>
            </a:endParaRP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180975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/>
            </a:pPr>
            <a:endParaRPr lang="fr-FR" sz="1200" dirty="0">
              <a:solidFill>
                <a:srgbClr val="000000"/>
              </a:solidFill>
              <a:latin typeface="+mn-lt"/>
            </a:endParaRP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180975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/>
            </a:pPr>
            <a:endParaRPr lang="fr-FR" sz="1200" dirty="0">
              <a:solidFill>
                <a:srgbClr val="000000"/>
              </a:solidFill>
              <a:latin typeface="+mn-lt"/>
            </a:endParaRP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180975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/>
            </a:pPr>
            <a:endParaRPr lang="fr-FR" sz="1200" dirty="0">
              <a:solidFill>
                <a:srgbClr val="000000"/>
              </a:solidFill>
              <a:latin typeface="+mn-lt"/>
            </a:endParaRP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180975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/>
            </a:pPr>
            <a:endParaRPr lang="fr-FR" sz="1200" dirty="0">
              <a:solidFill>
                <a:srgbClr val="000000"/>
              </a:solidFill>
              <a:latin typeface="+mn-lt"/>
            </a:endParaRP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180975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/>
            </a:pPr>
            <a:endParaRPr lang="fr-FR" sz="1200" dirty="0">
              <a:solidFill>
                <a:srgbClr val="000000"/>
              </a:solidFill>
              <a:latin typeface="+mn-lt"/>
            </a:endParaRP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180975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/>
            </a:pPr>
            <a:r>
              <a:rPr lang="fr-FR" sz="1200" dirty="0">
                <a:solidFill>
                  <a:srgbClr val="000000"/>
                </a:solidFill>
                <a:latin typeface="+mn-lt"/>
              </a:rPr>
              <a:t>	&gt; </a:t>
            </a:r>
            <a:r>
              <a:rPr lang="fr-FR" sz="1200" dirty="0">
                <a:solidFill>
                  <a:srgbClr val="0070C0"/>
                </a:solidFill>
                <a:latin typeface="+mn-lt"/>
              </a:rPr>
              <a:t>Fichiers joints</a:t>
            </a:r>
            <a:r>
              <a:rPr lang="fr-FR" sz="1200" dirty="0">
                <a:solidFill>
                  <a:srgbClr val="000000"/>
                </a:solidFill>
                <a:latin typeface="+mn-lt"/>
              </a:rPr>
              <a:t> </a:t>
            </a:r>
            <a:r>
              <a:rPr lang="fr-FR" sz="1100" dirty="0">
                <a:solidFill>
                  <a:srgbClr val="000000"/>
                </a:solidFill>
                <a:latin typeface="+mn-lt"/>
              </a:rPr>
              <a:t>(cf. ci-contre)</a:t>
            </a:r>
            <a:br>
              <a:rPr lang="fr-FR" sz="1100" dirty="0">
                <a:solidFill>
                  <a:srgbClr val="000000"/>
                </a:solidFill>
                <a:latin typeface="+mn-lt"/>
              </a:rPr>
            </a:br>
            <a:endParaRPr lang="fr-FR" sz="1100" dirty="0">
              <a:solidFill>
                <a:srgbClr val="000000"/>
              </a:solidFill>
              <a:latin typeface="+mn-lt"/>
            </a:endParaRP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180975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/>
            </a:pPr>
            <a:r>
              <a:rPr lang="fr-FR" sz="1200" dirty="0">
                <a:solidFill>
                  <a:srgbClr val="000000"/>
                </a:solidFill>
                <a:latin typeface="+mn-lt"/>
              </a:rPr>
              <a:t>	&gt; </a:t>
            </a:r>
            <a:r>
              <a:rPr lang="fr-FR" sz="1200" dirty="0">
                <a:solidFill>
                  <a:srgbClr val="0070C0"/>
                </a:solidFill>
                <a:latin typeface="+mn-lt"/>
              </a:rPr>
              <a:t>Enregistrement </a:t>
            </a:r>
            <a:r>
              <a:rPr lang="fr-FR" sz="1100" dirty="0">
                <a:solidFill>
                  <a:srgbClr val="0070C0"/>
                </a:solidFill>
                <a:latin typeface="+mn-lt"/>
              </a:rPr>
              <a:t>audio </a:t>
            </a:r>
            <a:r>
              <a:rPr lang="fr-FR" sz="1100" dirty="0">
                <a:solidFill>
                  <a:srgbClr val="000000"/>
                </a:solidFill>
                <a:latin typeface="+mn-lt"/>
              </a:rPr>
              <a:t>(nouvel outil intégré à l’ENT, 10 minutes d'enregistrement maximum)</a:t>
            </a:r>
          </a:p>
        </p:txBody>
      </p:sp>
      <p:pic>
        <p:nvPicPr>
          <p:cNvPr id="2560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981075"/>
            <a:ext cx="4751388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5605" name="Rectangle 1"/>
          <p:cNvSpPr>
            <a:spLocks noChangeArrowheads="1"/>
          </p:cNvSpPr>
          <p:nvPr>
            <p:ph type="title"/>
          </p:nvPr>
        </p:nvSpPr>
        <p:spPr>
          <a:xfrm>
            <a:off x="3276600" y="692150"/>
            <a:ext cx="5697538" cy="431800"/>
          </a:xfrm>
        </p:spPr>
        <p:txBody>
          <a:bodyPr/>
          <a:lstStyle/>
          <a:p>
            <a:pPr algn="ctr" eaLnBrk="1"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</a:pPr>
            <a:r>
              <a:rPr lang="en-GB" altLang="fr-FR" b="1" smtClean="0">
                <a:solidFill>
                  <a:srgbClr val="FF0066"/>
                </a:solidFill>
              </a:rPr>
              <a:t>Nouveaux services pédagogiques pour les élèves</a:t>
            </a:r>
          </a:p>
        </p:txBody>
      </p:sp>
      <p:pic>
        <p:nvPicPr>
          <p:cNvPr id="25606" name="Imag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25" y="2349500"/>
            <a:ext cx="2974975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7" name="Imag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00" y="5203825"/>
            <a:ext cx="3170238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1"/>
          <p:cNvSpPr txBox="1">
            <a:spLocks noChangeArrowheads="1"/>
          </p:cNvSpPr>
          <p:nvPr/>
        </p:nvSpPr>
        <p:spPr bwMode="auto">
          <a:xfrm>
            <a:off x="611188" y="1844675"/>
            <a:ext cx="8027987" cy="1844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61002" rIns="90000" bIns="45000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/>
            </a:pPr>
            <a:r>
              <a:rPr lang="fr-FR" b="1" dirty="0">
                <a:solidFill>
                  <a:schemeClr val="accent2"/>
                </a:solidFill>
                <a:latin typeface="Arial" charset="0"/>
              </a:rPr>
              <a:t>Vue responsables légaux</a:t>
            </a:r>
            <a:r>
              <a:rPr lang="fr-FR" b="1" dirty="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/>
            </a:pPr>
            <a:endParaRPr lang="fr-FR" sz="1400" dirty="0">
              <a:solidFill>
                <a:srgbClr val="000000"/>
              </a:solidFill>
              <a:latin typeface="+mn-lt"/>
            </a:endParaRP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/>
            </a:pPr>
            <a:endParaRPr lang="fr-FR" sz="1400" dirty="0">
              <a:solidFill>
                <a:srgbClr val="000000"/>
              </a:solidFill>
              <a:latin typeface="+mn-lt"/>
            </a:endParaRP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/>
            </a:pPr>
            <a:r>
              <a:rPr lang="fr-FR" sz="1600" dirty="0">
                <a:solidFill>
                  <a:srgbClr val="000000"/>
                </a:solidFill>
                <a:latin typeface="+mn-lt"/>
              </a:rPr>
              <a:t>Les responsables légaux accèdent également au nouvel espace pédagogique de leurs enfants, mais uniquement en « mode consultation » (ils n’ont </a:t>
            </a:r>
            <a:r>
              <a:rPr lang="fr-FR" sz="1600" dirty="0" smtClean="0">
                <a:solidFill>
                  <a:srgbClr val="000000"/>
                </a:solidFill>
                <a:latin typeface="+mn-lt"/>
              </a:rPr>
              <a:t>pas </a:t>
            </a:r>
            <a:r>
              <a:rPr lang="fr-FR" sz="1600" dirty="0">
                <a:solidFill>
                  <a:srgbClr val="000000"/>
                </a:solidFill>
              </a:rPr>
              <a:t>bien sûr </a:t>
            </a:r>
            <a:r>
              <a:rPr lang="fr-FR" sz="1600" dirty="0" smtClean="0">
                <a:solidFill>
                  <a:srgbClr val="000000"/>
                </a:solidFill>
                <a:latin typeface="+mn-lt"/>
              </a:rPr>
              <a:t>la </a:t>
            </a:r>
            <a:r>
              <a:rPr lang="fr-FR" sz="1600" dirty="0">
                <a:solidFill>
                  <a:srgbClr val="000000"/>
                </a:solidFill>
                <a:latin typeface="+mn-lt"/>
              </a:rPr>
              <a:t>possibilité de rendre les devoirs en ligne !). </a:t>
            </a:r>
          </a:p>
        </p:txBody>
      </p:sp>
      <p:sp>
        <p:nvSpPr>
          <p:cNvPr id="27651" name="Rectangle 1"/>
          <p:cNvSpPr>
            <a:spLocks noChangeArrowheads="1"/>
          </p:cNvSpPr>
          <p:nvPr>
            <p:ph type="title"/>
          </p:nvPr>
        </p:nvSpPr>
        <p:spPr>
          <a:xfrm>
            <a:off x="3276600" y="692150"/>
            <a:ext cx="5697538" cy="720725"/>
          </a:xfrm>
        </p:spPr>
        <p:txBody>
          <a:bodyPr/>
          <a:lstStyle/>
          <a:p>
            <a:pPr eaLnBrk="1"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</a:pPr>
            <a:r>
              <a:rPr lang="en-GB" altLang="fr-FR" b="1" smtClean="0">
                <a:solidFill>
                  <a:srgbClr val="FF0066"/>
                </a:solidFill>
              </a:rPr>
              <a:t>Nouveaux services pédagogiques pour les élèves,</a:t>
            </a:r>
            <a:br>
              <a:rPr lang="en-GB" altLang="fr-FR" b="1" smtClean="0">
                <a:solidFill>
                  <a:srgbClr val="FF0066"/>
                </a:solidFill>
              </a:rPr>
            </a:br>
            <a:r>
              <a:rPr lang="en-GB" altLang="fr-FR" b="1" smtClean="0">
                <a:solidFill>
                  <a:srgbClr val="FF0066"/>
                </a:solidFill>
              </a:rPr>
              <a:t>et pour les responsables…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6488" y="1143000"/>
            <a:ext cx="6559550" cy="5310188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144463" y="1158875"/>
            <a:ext cx="2232025" cy="901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55668" rIns="90000" bIns="45000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/>
            </a:pPr>
            <a:r>
              <a:rPr lang="fr-FR" sz="1400" dirty="0">
                <a:solidFill>
                  <a:srgbClr val="000000"/>
                </a:solidFill>
                <a:latin typeface="+mn-lt"/>
              </a:rPr>
              <a:t>L’élève dispose d’une 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/>
            </a:pPr>
            <a:endParaRPr lang="fr-FR" sz="1400" dirty="0">
              <a:solidFill>
                <a:srgbClr val="000000"/>
              </a:solidFill>
              <a:latin typeface="Times New Roman" pitchFamily="18" charset="0"/>
            </a:endParaRP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/>
            </a:pPr>
            <a:r>
              <a:rPr lang="fr-FR" sz="1400" b="1" dirty="0">
                <a:solidFill>
                  <a:srgbClr val="0070C0"/>
                </a:solidFill>
                <a:latin typeface="+mn-lt"/>
              </a:rPr>
              <a:t>nouvelle page d'accueil.</a:t>
            </a:r>
          </a:p>
        </p:txBody>
      </p:sp>
      <p:sp>
        <p:nvSpPr>
          <p:cNvPr id="5124" name="Rectangle 1"/>
          <p:cNvSpPr>
            <a:spLocks noChangeArrowheads="1"/>
          </p:cNvSpPr>
          <p:nvPr>
            <p:ph type="title"/>
          </p:nvPr>
        </p:nvSpPr>
        <p:spPr>
          <a:xfrm>
            <a:off x="3276600" y="692150"/>
            <a:ext cx="5697538" cy="431800"/>
          </a:xfrm>
        </p:spPr>
        <p:txBody>
          <a:bodyPr/>
          <a:lstStyle/>
          <a:p>
            <a:pPr algn="ctr" eaLnBrk="1"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</a:pPr>
            <a:r>
              <a:rPr lang="en-GB" altLang="fr-FR" b="1" smtClean="0">
                <a:solidFill>
                  <a:srgbClr val="FF0066"/>
                </a:solidFill>
              </a:rPr>
              <a:t>Nouveaux services pédagogiques pour les élèves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"/>
          <p:cNvSpPr txBox="1">
            <a:spLocks noChangeArrowheads="1"/>
          </p:cNvSpPr>
          <p:nvPr/>
        </p:nvSpPr>
        <p:spPr bwMode="auto">
          <a:xfrm>
            <a:off x="395288" y="1098550"/>
            <a:ext cx="8567737" cy="1192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55668" rIns="90000" bIns="45000"/>
          <a:lstStyle/>
          <a:p>
            <a:pPr marL="215900" indent="-215900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/>
            </a:pPr>
            <a:r>
              <a:rPr lang="fr-FR" sz="1400" dirty="0">
                <a:solidFill>
                  <a:srgbClr val="000000"/>
                </a:solidFill>
                <a:latin typeface="+mn-lt"/>
              </a:rPr>
              <a:t>Le </a:t>
            </a:r>
            <a:r>
              <a:rPr lang="fr-FR" sz="1400" b="1" dirty="0">
                <a:solidFill>
                  <a:srgbClr val="000000"/>
                </a:solidFill>
                <a:latin typeface="+mn-lt"/>
              </a:rPr>
              <a:t>service cahier de textes de l’élève </a:t>
            </a:r>
            <a:r>
              <a:rPr lang="fr-FR" sz="1400" dirty="0">
                <a:solidFill>
                  <a:srgbClr val="000000"/>
                </a:solidFill>
                <a:latin typeface="+mn-lt"/>
              </a:rPr>
              <a:t>est désormais composé de quatre onglets / entrées :</a:t>
            </a:r>
          </a:p>
          <a:p>
            <a:pPr marL="215900" indent="-215900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/>
            </a:pPr>
            <a:endParaRPr lang="fr-FR" sz="500" dirty="0">
              <a:solidFill>
                <a:srgbClr val="0070C0"/>
              </a:solidFill>
              <a:latin typeface="Times New Roman" pitchFamily="18" charset="0"/>
            </a:endParaRPr>
          </a:p>
          <a:p>
            <a:pPr marL="717550" lvl="1" indent="-185738" eaLnBrk="1">
              <a:lnSpc>
                <a:spcPct val="93000"/>
              </a:lnSpc>
              <a:buClr>
                <a:srgbClr val="000000"/>
              </a:buClr>
              <a:buSzPct val="100000"/>
              <a:buFontTx/>
              <a:buChar char="-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/>
            </a:pPr>
            <a:r>
              <a:rPr lang="fr-FR" sz="1400" dirty="0">
                <a:solidFill>
                  <a:srgbClr val="0070C0"/>
                </a:solidFill>
                <a:latin typeface="Times New Roman" pitchFamily="18" charset="0"/>
              </a:rPr>
              <a:t>« </a:t>
            </a:r>
            <a:r>
              <a:rPr lang="fr-FR" sz="1400" b="1" dirty="0">
                <a:solidFill>
                  <a:srgbClr val="0070C0"/>
                </a:solidFill>
                <a:latin typeface="+mn-lt"/>
              </a:rPr>
              <a:t>Prochainement</a:t>
            </a:r>
            <a:r>
              <a:rPr lang="fr-FR" sz="1400" dirty="0">
                <a:solidFill>
                  <a:srgbClr val="0070C0"/>
                </a:solidFill>
                <a:latin typeface="Times New Roman" pitchFamily="18" charset="0"/>
              </a:rPr>
              <a:t> »,</a:t>
            </a:r>
          </a:p>
          <a:p>
            <a:pPr marL="717550" lvl="1" indent="-185738" eaLnBrk="1">
              <a:lnSpc>
                <a:spcPct val="93000"/>
              </a:lnSpc>
              <a:buClr>
                <a:srgbClr val="000000"/>
              </a:buClr>
              <a:buSzPct val="100000"/>
              <a:buFontTx/>
              <a:buChar char="-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/>
            </a:pPr>
            <a:r>
              <a:rPr lang="fr-FR" sz="1400" dirty="0">
                <a:solidFill>
                  <a:srgbClr val="0070C0"/>
                </a:solidFill>
                <a:latin typeface="Times New Roman" pitchFamily="18" charset="0"/>
              </a:rPr>
              <a:t>« </a:t>
            </a:r>
            <a:r>
              <a:rPr lang="fr-FR" sz="1400" b="1" dirty="0">
                <a:solidFill>
                  <a:srgbClr val="0070C0"/>
                </a:solidFill>
                <a:latin typeface="+mn-lt"/>
              </a:rPr>
              <a:t>Emploi du temps </a:t>
            </a:r>
            <a:r>
              <a:rPr lang="fr-FR" sz="1400" dirty="0">
                <a:solidFill>
                  <a:srgbClr val="0070C0"/>
                </a:solidFill>
                <a:latin typeface="Times New Roman" pitchFamily="18" charset="0"/>
              </a:rPr>
              <a:t>»,</a:t>
            </a:r>
          </a:p>
          <a:p>
            <a:pPr marL="717550" lvl="1" indent="-185738" eaLnBrk="1">
              <a:lnSpc>
                <a:spcPct val="93000"/>
              </a:lnSpc>
              <a:buClr>
                <a:srgbClr val="000000"/>
              </a:buClr>
              <a:buSzPct val="100000"/>
              <a:buFontTx/>
              <a:buChar char="-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/>
            </a:pPr>
            <a:r>
              <a:rPr lang="fr-FR" sz="1400" dirty="0">
                <a:solidFill>
                  <a:srgbClr val="0070C0"/>
                </a:solidFill>
                <a:latin typeface="Times New Roman" pitchFamily="18" charset="0"/>
              </a:rPr>
              <a:t>«</a:t>
            </a:r>
            <a:r>
              <a:rPr lang="fr-FR" sz="1400" dirty="0">
                <a:solidFill>
                  <a:srgbClr val="0070C0"/>
                </a:solidFill>
                <a:latin typeface="+mn-lt"/>
              </a:rPr>
              <a:t> </a:t>
            </a:r>
            <a:r>
              <a:rPr lang="fr-FR" sz="1400" b="1" dirty="0">
                <a:solidFill>
                  <a:srgbClr val="0070C0"/>
                </a:solidFill>
                <a:latin typeface="+mn-lt"/>
              </a:rPr>
              <a:t>Travail à faire </a:t>
            </a:r>
            <a:r>
              <a:rPr lang="fr-FR" sz="1400" dirty="0">
                <a:solidFill>
                  <a:srgbClr val="0070C0"/>
                </a:solidFill>
                <a:latin typeface="Times New Roman" pitchFamily="18" charset="0"/>
              </a:rPr>
              <a:t>»,</a:t>
            </a:r>
          </a:p>
          <a:p>
            <a:pPr marL="717550" lvl="1" indent="-185738" eaLnBrk="1">
              <a:lnSpc>
                <a:spcPct val="93000"/>
              </a:lnSpc>
              <a:buClr>
                <a:srgbClr val="000000"/>
              </a:buClr>
              <a:buSzPct val="100000"/>
              <a:buFontTx/>
              <a:buChar char="-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/>
            </a:pPr>
            <a:r>
              <a:rPr lang="fr-FR" sz="1400" dirty="0">
                <a:solidFill>
                  <a:srgbClr val="0070C0"/>
                </a:solidFill>
                <a:latin typeface="Times New Roman" pitchFamily="18" charset="0"/>
              </a:rPr>
              <a:t>« </a:t>
            </a:r>
            <a:r>
              <a:rPr lang="fr-FR" sz="1400" b="1" dirty="0">
                <a:solidFill>
                  <a:srgbClr val="0070C0"/>
                </a:solidFill>
                <a:latin typeface="+mn-lt"/>
              </a:rPr>
              <a:t>Classeur</a:t>
            </a:r>
            <a:r>
              <a:rPr lang="fr-FR" sz="1400" dirty="0">
                <a:solidFill>
                  <a:srgbClr val="0070C0"/>
                </a:solidFill>
                <a:latin typeface="Times New Roman" pitchFamily="18" charset="0"/>
              </a:rPr>
              <a:t> »</a:t>
            </a:r>
          </a:p>
          <a:p>
            <a:pPr marL="215900" indent="-215900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/>
            </a:pPr>
            <a:endParaRPr lang="fr-FR" sz="1400" dirty="0">
              <a:solidFill>
                <a:srgbClr val="000000"/>
              </a:solidFill>
              <a:latin typeface="Times New Roman" pitchFamily="18" charset="0"/>
            </a:endParaRPr>
          </a:p>
          <a:p>
            <a:pPr marL="215900" indent="-215900" eaLnBrk="1">
              <a:lnSpc>
                <a:spcPct val="93000"/>
              </a:lnSpc>
              <a:buClr>
                <a:srgbClr val="000000"/>
              </a:buClr>
              <a:buSzPct val="45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/>
            </a:pPr>
            <a:endParaRPr lang="en-GB" sz="14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1985963"/>
            <a:ext cx="5184775" cy="4467225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2" name="Rectangle 1"/>
          <p:cNvSpPr>
            <a:spLocks noChangeArrowheads="1"/>
          </p:cNvSpPr>
          <p:nvPr>
            <p:ph type="title"/>
          </p:nvPr>
        </p:nvSpPr>
        <p:spPr>
          <a:xfrm>
            <a:off x="3276600" y="692150"/>
            <a:ext cx="5697538" cy="431800"/>
          </a:xfrm>
        </p:spPr>
        <p:txBody>
          <a:bodyPr/>
          <a:lstStyle/>
          <a:p>
            <a:pPr algn="ctr" eaLnBrk="1"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</a:pPr>
            <a:r>
              <a:rPr lang="en-GB" altLang="fr-FR" b="1" smtClean="0">
                <a:solidFill>
                  <a:srgbClr val="FF0066"/>
                </a:solidFill>
              </a:rPr>
              <a:t>Nouveaux services pédagogiques pour les élèves</a:t>
            </a:r>
          </a:p>
        </p:txBody>
      </p:sp>
      <p:sp>
        <p:nvSpPr>
          <p:cNvPr id="5" name="Text Box 1"/>
          <p:cNvSpPr txBox="1">
            <a:spLocks noChangeArrowheads="1"/>
          </p:cNvSpPr>
          <p:nvPr/>
        </p:nvSpPr>
        <p:spPr bwMode="auto">
          <a:xfrm>
            <a:off x="395288" y="2852738"/>
            <a:ext cx="2663825" cy="2592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55668" rIns="90000" bIns="45000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</a:tabLst>
              <a:defRPr/>
            </a:pPr>
            <a:r>
              <a:rPr lang="fr-FR" sz="1400" dirty="0">
                <a:solidFill>
                  <a:srgbClr val="000000"/>
                </a:solidFill>
                <a:latin typeface="+mn-lt"/>
              </a:rPr>
              <a:t>L’entrée</a:t>
            </a:r>
            <a:r>
              <a:rPr lang="fr-FR" sz="1400" dirty="0">
                <a:solidFill>
                  <a:srgbClr val="000000"/>
                </a:solidFill>
                <a:latin typeface="Times New Roman" pitchFamily="18" charset="0"/>
              </a:rPr>
              <a:t> « </a:t>
            </a:r>
            <a:r>
              <a:rPr lang="fr-FR" sz="1400" b="1" dirty="0">
                <a:solidFill>
                  <a:srgbClr val="0070C0"/>
                </a:solidFill>
                <a:latin typeface="+mn-lt"/>
              </a:rPr>
              <a:t>Prochainement</a:t>
            </a:r>
            <a:r>
              <a:rPr lang="fr-FR" sz="1400" dirty="0">
                <a:solidFill>
                  <a:srgbClr val="000000"/>
                </a:solidFill>
                <a:latin typeface="+mn-lt"/>
              </a:rPr>
              <a:t> </a:t>
            </a:r>
            <a:r>
              <a:rPr lang="fr-FR" sz="1400" dirty="0">
                <a:solidFill>
                  <a:srgbClr val="000000"/>
                </a:solidFill>
                <a:latin typeface="Times New Roman" pitchFamily="18" charset="0"/>
              </a:rPr>
              <a:t>»,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45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/>
            </a:pPr>
            <a:r>
              <a:rPr lang="fr-FR" sz="1400" dirty="0">
                <a:solidFill>
                  <a:srgbClr val="000000"/>
                </a:solidFill>
                <a:latin typeface="+mn-lt"/>
              </a:rPr>
              <a:t>présentée sous la forme de tableau de bord, 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45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/>
            </a:pPr>
            <a:r>
              <a:rPr lang="fr-FR" sz="1400" dirty="0">
                <a:solidFill>
                  <a:srgbClr val="000000"/>
                </a:solidFill>
                <a:latin typeface="+mn-lt"/>
              </a:rPr>
              <a:t>est la </a:t>
            </a:r>
            <a:r>
              <a:rPr lang="fr-FR" sz="1400" b="1" dirty="0">
                <a:solidFill>
                  <a:srgbClr val="000000"/>
                </a:solidFill>
                <a:latin typeface="+mn-lt"/>
              </a:rPr>
              <a:t>nouvelle page d’accueil du service « Cahier de textes » de l’élève.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45000"/>
              <a:buFont typeface="Times New Roman" panose="02020603050405020304" pitchFamily="18" charset="0"/>
              <a:buNone/>
              <a:tabLst>
                <a:tab pos="0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/>
            </a:pPr>
            <a:endParaRPr lang="fr-FR" sz="1400" b="1" dirty="0">
              <a:solidFill>
                <a:srgbClr val="000000"/>
              </a:solidFill>
              <a:latin typeface="+mn-lt"/>
            </a:endParaRPr>
          </a:p>
          <a:p>
            <a:pPr eaLnBrk="1">
              <a:lnSpc>
                <a:spcPct val="93000"/>
              </a:lnSpc>
              <a:buClr>
                <a:srgbClr val="000000"/>
              </a:buClr>
              <a:buSzPct val="45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/>
            </a:pPr>
            <a:r>
              <a:rPr lang="fr-FR" sz="1400" dirty="0">
                <a:solidFill>
                  <a:srgbClr val="000000"/>
                </a:solidFill>
                <a:latin typeface="+mn-lt"/>
              </a:rPr>
              <a:t>L’élève accède ainsi directement aux informations essentielles pour lui (prochains cours, prochains travaux, …).</a:t>
            </a:r>
          </a:p>
          <a:p>
            <a:pPr marL="215900" indent="-215900" eaLnBrk="1">
              <a:lnSpc>
                <a:spcPct val="93000"/>
              </a:lnSpc>
              <a:buClr>
                <a:srgbClr val="000000"/>
              </a:buClr>
              <a:buSzPct val="45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/>
            </a:pPr>
            <a:endParaRPr lang="fr-FR" sz="14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</a:tabLst>
              <a:defRPr/>
            </a:pPr>
            <a:r>
              <a:rPr lang="fr-FR" sz="14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</a:tabLst>
              <a:defRPr/>
            </a:pPr>
            <a:endParaRPr lang="fr-FR" sz="1400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1"/>
          <p:cNvSpPr txBox="1">
            <a:spLocks noChangeArrowheads="1"/>
          </p:cNvSpPr>
          <p:nvPr/>
        </p:nvSpPr>
        <p:spPr bwMode="auto">
          <a:xfrm>
            <a:off x="468313" y="1609725"/>
            <a:ext cx="1800225" cy="42497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55668" rIns="90000" bIns="45000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</a:tabLst>
              <a:defRPr/>
            </a:pPr>
            <a:r>
              <a:rPr lang="fr-FR" sz="1400" dirty="0">
                <a:solidFill>
                  <a:srgbClr val="000000"/>
                </a:solidFill>
                <a:latin typeface="+mn-lt"/>
              </a:rPr>
              <a:t>L’entrée </a:t>
            </a:r>
            <a:r>
              <a:rPr lang="fr-FR" sz="1400" dirty="0">
                <a:solidFill>
                  <a:srgbClr val="000000"/>
                </a:solidFill>
                <a:latin typeface="Times New Roman" pitchFamily="18" charset="0"/>
              </a:rPr>
              <a:t>« </a:t>
            </a:r>
            <a:r>
              <a:rPr lang="fr-FR" sz="1400" b="1" dirty="0">
                <a:solidFill>
                  <a:srgbClr val="0070C0"/>
                </a:solidFill>
                <a:latin typeface="+mn-lt"/>
              </a:rPr>
              <a:t>Emploi du temps</a:t>
            </a:r>
            <a:r>
              <a:rPr lang="fr-FR" sz="1400" dirty="0">
                <a:solidFill>
                  <a:srgbClr val="000000"/>
                </a:solidFill>
                <a:latin typeface="+mn-lt"/>
              </a:rPr>
              <a:t> </a:t>
            </a:r>
            <a:r>
              <a:rPr lang="fr-FR" sz="1400" dirty="0" smtClean="0">
                <a:solidFill>
                  <a:srgbClr val="000000"/>
                </a:solidFill>
                <a:latin typeface="Times New Roman" pitchFamily="18" charset="0"/>
              </a:rPr>
              <a:t>» </a:t>
            </a:r>
            <a:r>
              <a:rPr lang="fr-FR" sz="1400" dirty="0" smtClean="0">
                <a:solidFill>
                  <a:srgbClr val="000000"/>
                </a:solidFill>
                <a:latin typeface="+mn-lt"/>
              </a:rPr>
              <a:t>permet </a:t>
            </a:r>
            <a:r>
              <a:rPr lang="fr-FR" sz="1400" dirty="0">
                <a:solidFill>
                  <a:srgbClr val="000000"/>
                </a:solidFill>
                <a:latin typeface="+mn-lt"/>
              </a:rPr>
              <a:t>une vision calendaire et une vue </a:t>
            </a:r>
            <a:r>
              <a:rPr lang="fr-FR" sz="1400" dirty="0" smtClean="0">
                <a:solidFill>
                  <a:srgbClr val="000000"/>
                </a:solidFill>
                <a:latin typeface="+mn-lt"/>
              </a:rPr>
              <a:t>du </a:t>
            </a:r>
            <a:r>
              <a:rPr lang="fr-FR" sz="1400" dirty="0">
                <a:solidFill>
                  <a:srgbClr val="000000"/>
                </a:solidFill>
                <a:latin typeface="+mn-lt"/>
              </a:rPr>
              <a:t>contenu et du programme des prochains cours.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</a:tabLst>
              <a:defRPr/>
            </a:pPr>
            <a:endParaRPr lang="fr-FR" sz="1400" dirty="0">
              <a:solidFill>
                <a:srgbClr val="000000"/>
              </a:solidFill>
              <a:latin typeface="+mn-lt"/>
            </a:endParaRP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</a:tabLst>
              <a:defRPr/>
            </a:pPr>
            <a:r>
              <a:rPr lang="fr-FR" sz="1400" dirty="0">
                <a:solidFill>
                  <a:srgbClr val="000000"/>
                </a:solidFill>
                <a:latin typeface="+mn-lt"/>
              </a:rPr>
              <a:t>L’affichage est toujours disponible en vue liste ou calendrier.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</a:tabLst>
              <a:defRPr/>
            </a:pPr>
            <a:endParaRPr lang="fr-FR" sz="1400" dirty="0">
              <a:solidFill>
                <a:srgbClr val="000000"/>
              </a:solidFill>
              <a:latin typeface="+mn-lt"/>
            </a:endParaRP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</a:tabLst>
              <a:defRPr/>
            </a:pPr>
            <a:r>
              <a:rPr lang="fr-FR" sz="1400" b="1" dirty="0">
                <a:solidFill>
                  <a:srgbClr val="000000"/>
                </a:solidFill>
                <a:latin typeface="+mn-lt"/>
              </a:rPr>
              <a:t>Nouveauté V4 :</a:t>
            </a:r>
            <a:br>
              <a:rPr lang="fr-FR" sz="1400" b="1" dirty="0">
                <a:solidFill>
                  <a:srgbClr val="000000"/>
                </a:solidFill>
                <a:latin typeface="+mn-lt"/>
              </a:rPr>
            </a:br>
            <a:r>
              <a:rPr lang="fr-FR" sz="1400" b="1" dirty="0">
                <a:solidFill>
                  <a:srgbClr val="000000"/>
                </a:solidFill>
                <a:latin typeface="+mn-lt"/>
              </a:rPr>
              <a:t>le « </a:t>
            </a:r>
            <a:r>
              <a:rPr lang="fr-FR" sz="1400" b="1" dirty="0">
                <a:solidFill>
                  <a:srgbClr val="0070C0"/>
                </a:solidFill>
                <a:latin typeface="+mn-lt"/>
              </a:rPr>
              <a:t>Travail à faire </a:t>
            </a:r>
            <a:r>
              <a:rPr lang="fr-FR" sz="1400" b="1" dirty="0">
                <a:solidFill>
                  <a:srgbClr val="000000"/>
                </a:solidFill>
                <a:latin typeface="+mn-lt"/>
              </a:rPr>
              <a:t>» a été dissocié de cette vue.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</a:tabLst>
              <a:defRPr/>
            </a:pPr>
            <a:endParaRPr lang="fr-FR" sz="14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4113" y="1149350"/>
            <a:ext cx="6280150" cy="5170488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0" name="Rectangle 1"/>
          <p:cNvSpPr>
            <a:spLocks noChangeArrowheads="1"/>
          </p:cNvSpPr>
          <p:nvPr>
            <p:ph type="title"/>
          </p:nvPr>
        </p:nvSpPr>
        <p:spPr>
          <a:xfrm>
            <a:off x="3276600" y="692150"/>
            <a:ext cx="5697538" cy="431800"/>
          </a:xfrm>
        </p:spPr>
        <p:txBody>
          <a:bodyPr/>
          <a:lstStyle/>
          <a:p>
            <a:pPr algn="ctr" eaLnBrk="1"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</a:pPr>
            <a:r>
              <a:rPr lang="en-GB" altLang="fr-FR" b="1" smtClean="0">
                <a:solidFill>
                  <a:srgbClr val="FF0066"/>
                </a:solidFill>
              </a:rPr>
              <a:t>Nouveaux services pédagogiques pour les élèves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1"/>
          <p:cNvSpPr txBox="1">
            <a:spLocks noChangeArrowheads="1"/>
          </p:cNvSpPr>
          <p:nvPr/>
        </p:nvSpPr>
        <p:spPr bwMode="auto">
          <a:xfrm>
            <a:off x="287338" y="1412875"/>
            <a:ext cx="8064500" cy="86399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61002" rIns="90000" bIns="45000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/>
            </a:pPr>
            <a:r>
              <a:rPr lang="fr-FR" sz="1400" dirty="0">
                <a:solidFill>
                  <a:srgbClr val="000000"/>
                </a:solidFill>
                <a:latin typeface="+mn-lt"/>
              </a:rPr>
              <a:t>L’entrée « </a:t>
            </a:r>
            <a:r>
              <a:rPr lang="fr-FR" sz="1400" b="1" dirty="0">
                <a:solidFill>
                  <a:srgbClr val="0070C0"/>
                </a:solidFill>
                <a:latin typeface="+mn-lt"/>
              </a:rPr>
              <a:t>Travail à faire </a:t>
            </a:r>
            <a:r>
              <a:rPr lang="fr-FR" sz="1400" dirty="0" smtClean="0">
                <a:solidFill>
                  <a:srgbClr val="000000"/>
                </a:solidFill>
                <a:latin typeface="+mn-lt"/>
              </a:rPr>
              <a:t>» peut être </a:t>
            </a:r>
            <a:r>
              <a:rPr lang="fr-FR" sz="1400" dirty="0">
                <a:solidFill>
                  <a:srgbClr val="000000"/>
                </a:solidFill>
                <a:latin typeface="+mn-lt"/>
              </a:rPr>
              <a:t>utilisée pendant et hors du temps de classe pour gérer et suivre les différents travaux demandés par les enseignants</a:t>
            </a:r>
            <a:r>
              <a:rPr lang="fr-FR" sz="1400" dirty="0" smtClean="0">
                <a:solidFill>
                  <a:srgbClr val="000000"/>
                </a:solidFill>
                <a:latin typeface="+mn-lt"/>
              </a:rPr>
              <a:t>.</a:t>
            </a:r>
            <a:br>
              <a:rPr lang="fr-FR" sz="1400" dirty="0" smtClean="0">
                <a:solidFill>
                  <a:srgbClr val="000000"/>
                </a:solidFill>
                <a:latin typeface="+mn-lt"/>
              </a:rPr>
            </a:br>
            <a:r>
              <a:rPr lang="fr-FR" sz="1400" dirty="0" smtClean="0">
                <a:solidFill>
                  <a:srgbClr val="000000"/>
                </a:solidFill>
                <a:latin typeface="+mn-lt"/>
              </a:rPr>
              <a:t/>
            </a:r>
            <a:br>
              <a:rPr lang="fr-FR" sz="1400" dirty="0" smtClean="0">
                <a:solidFill>
                  <a:srgbClr val="000000"/>
                </a:solidFill>
                <a:latin typeface="+mn-lt"/>
              </a:rPr>
            </a:br>
            <a:r>
              <a:rPr lang="fr-FR" sz="1400" dirty="0" smtClean="0">
                <a:solidFill>
                  <a:srgbClr val="000000"/>
                </a:solidFill>
                <a:latin typeface="+mn-lt"/>
              </a:rPr>
              <a:t>Cette entrée donne accès à 4 sous onglets décrits plus loin.</a:t>
            </a:r>
            <a:endParaRPr lang="fr-FR" sz="1400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0" y="2573338"/>
            <a:ext cx="7246938" cy="2943225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8" name="Rectangle 1"/>
          <p:cNvSpPr>
            <a:spLocks noChangeArrowheads="1"/>
          </p:cNvSpPr>
          <p:nvPr>
            <p:ph type="title"/>
          </p:nvPr>
        </p:nvSpPr>
        <p:spPr>
          <a:xfrm>
            <a:off x="3276600" y="692150"/>
            <a:ext cx="5697538" cy="431800"/>
          </a:xfrm>
        </p:spPr>
        <p:txBody>
          <a:bodyPr/>
          <a:lstStyle/>
          <a:p>
            <a:pPr algn="ctr" eaLnBrk="1"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</a:pPr>
            <a:r>
              <a:rPr lang="en-GB" altLang="fr-FR" b="1" smtClean="0">
                <a:solidFill>
                  <a:srgbClr val="FF0066"/>
                </a:solidFill>
              </a:rPr>
              <a:t>Nouveaux services pédagogiques pour les élèves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1"/>
          <p:cNvSpPr txBox="1">
            <a:spLocks noChangeArrowheads="1"/>
          </p:cNvSpPr>
          <p:nvPr/>
        </p:nvSpPr>
        <p:spPr bwMode="auto">
          <a:xfrm>
            <a:off x="287338" y="1295400"/>
            <a:ext cx="8567737" cy="620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61002" rIns="90000" bIns="45000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/>
            </a:pPr>
            <a:r>
              <a:rPr lang="fr-FR" sz="1400" dirty="0">
                <a:solidFill>
                  <a:srgbClr val="000000"/>
                </a:solidFill>
                <a:latin typeface="+mn-lt"/>
              </a:rPr>
              <a:t>L’entrée « </a:t>
            </a:r>
            <a:r>
              <a:rPr lang="fr-FR" sz="1400" b="1" dirty="0">
                <a:solidFill>
                  <a:srgbClr val="0070C0"/>
                </a:solidFill>
                <a:latin typeface="+mn-lt"/>
              </a:rPr>
              <a:t>Classeur</a:t>
            </a:r>
            <a:r>
              <a:rPr lang="fr-FR" sz="1400" dirty="0">
                <a:solidFill>
                  <a:srgbClr val="000000"/>
                </a:solidFill>
                <a:latin typeface="+mn-lt"/>
              </a:rPr>
              <a:t> », permet à l’élève de retrouver, dans un espace unique</a:t>
            </a:r>
            <a:r>
              <a:rPr lang="fr-FR" sz="1400" b="1" dirty="0">
                <a:solidFill>
                  <a:srgbClr val="000000"/>
                </a:solidFill>
                <a:latin typeface="+mn-lt"/>
              </a:rPr>
              <a:t>, l'ensemble des cours, ressources et activités pédagogiques </a:t>
            </a:r>
            <a:r>
              <a:rPr lang="fr-FR" sz="1400" dirty="0">
                <a:solidFill>
                  <a:srgbClr val="000000"/>
                </a:solidFill>
                <a:latin typeface="+mn-lt"/>
              </a:rPr>
              <a:t>transmis par ses enseignants au cours de l'année scolaire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/>
            </a:pPr>
            <a:r>
              <a:rPr lang="fr-FR" sz="1200" dirty="0">
                <a:solidFill>
                  <a:srgbClr val="000000"/>
                </a:solidFill>
                <a:latin typeface="+mn-lt"/>
              </a:rPr>
              <a:t>(dans une optique de révision par exemple). </a:t>
            </a:r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0050" y="2276475"/>
            <a:ext cx="5638800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3316" name="Rectangle 1"/>
          <p:cNvSpPr>
            <a:spLocks noChangeArrowheads="1"/>
          </p:cNvSpPr>
          <p:nvPr>
            <p:ph type="title"/>
          </p:nvPr>
        </p:nvSpPr>
        <p:spPr>
          <a:xfrm>
            <a:off x="3276600" y="692150"/>
            <a:ext cx="5697538" cy="431800"/>
          </a:xfrm>
        </p:spPr>
        <p:txBody>
          <a:bodyPr/>
          <a:lstStyle/>
          <a:p>
            <a:pPr algn="ctr" eaLnBrk="1"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</a:pPr>
            <a:r>
              <a:rPr lang="en-GB" altLang="fr-FR" b="1" smtClean="0">
                <a:solidFill>
                  <a:srgbClr val="FF0066"/>
                </a:solidFill>
              </a:rPr>
              <a:t>Nouveaux services pédagogiques pour les élèves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852738"/>
            <a:ext cx="7848600" cy="31877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4" name="Text Box 3"/>
          <p:cNvSpPr txBox="1">
            <a:spLocks noChangeArrowheads="1"/>
          </p:cNvSpPr>
          <p:nvPr/>
        </p:nvSpPr>
        <p:spPr bwMode="auto">
          <a:xfrm>
            <a:off x="755650" y="1244600"/>
            <a:ext cx="6911975" cy="1368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55668" rIns="90000" bIns="45000"/>
          <a:lstStyle/>
          <a:p>
            <a:pPr marL="215900" indent="-215900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/>
            </a:pPr>
            <a:r>
              <a:rPr lang="fr-FR" sz="1400" dirty="0">
                <a:solidFill>
                  <a:srgbClr val="000000"/>
                </a:solidFill>
                <a:latin typeface="Arial" charset="0"/>
              </a:rPr>
              <a:t>Le </a:t>
            </a:r>
            <a:r>
              <a:rPr lang="fr-FR" sz="1400" dirty="0">
                <a:solidFill>
                  <a:srgbClr val="000000"/>
                </a:solidFill>
                <a:latin typeface="Arial" charset="0"/>
              </a:rPr>
              <a:t>nouveau </a:t>
            </a:r>
            <a:r>
              <a:rPr lang="fr-FR" sz="1400" b="1" dirty="0">
                <a:solidFill>
                  <a:srgbClr val="000000"/>
                </a:solidFill>
                <a:latin typeface="Arial" charset="0"/>
              </a:rPr>
              <a:t>service « </a:t>
            </a:r>
            <a:r>
              <a:rPr lang="fr-FR" sz="1400" b="1" dirty="0">
                <a:solidFill>
                  <a:srgbClr val="0070C0"/>
                </a:solidFill>
                <a:latin typeface="Arial" charset="0"/>
              </a:rPr>
              <a:t>Travail à faire</a:t>
            </a:r>
            <a:r>
              <a:rPr lang="fr-FR" sz="1400" b="1" dirty="0">
                <a:solidFill>
                  <a:srgbClr val="000000"/>
                </a:solidFill>
                <a:latin typeface="Arial" charset="0"/>
              </a:rPr>
              <a:t> » </a:t>
            </a:r>
            <a:r>
              <a:rPr lang="fr-FR" sz="1400" dirty="0">
                <a:solidFill>
                  <a:srgbClr val="000000"/>
                </a:solidFill>
                <a:latin typeface="Arial" charset="0"/>
              </a:rPr>
              <a:t>est composé de quatre onglets / entrées :</a:t>
            </a:r>
          </a:p>
          <a:p>
            <a:pPr marL="215900" indent="-215900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/>
            </a:pPr>
            <a:endParaRPr lang="fr-FR" sz="900" dirty="0">
              <a:solidFill>
                <a:srgbClr val="0070C0"/>
              </a:solidFill>
              <a:latin typeface="Times New Roman" pitchFamily="18" charset="0"/>
            </a:endParaRPr>
          </a:p>
          <a:p>
            <a:pPr marL="717550" lvl="1" indent="-185738" eaLnBrk="1">
              <a:lnSpc>
                <a:spcPct val="93000"/>
              </a:lnSpc>
              <a:buClr>
                <a:srgbClr val="000000"/>
              </a:buClr>
              <a:buSzPct val="100000"/>
              <a:buFontTx/>
              <a:buChar char="-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/>
            </a:pPr>
            <a:r>
              <a:rPr lang="fr-FR" sz="1400" dirty="0">
                <a:solidFill>
                  <a:srgbClr val="0070C0"/>
                </a:solidFill>
                <a:latin typeface="Times New Roman" pitchFamily="18" charset="0"/>
              </a:rPr>
              <a:t>« </a:t>
            </a:r>
            <a:r>
              <a:rPr lang="fr-FR" sz="1400" b="1" dirty="0">
                <a:solidFill>
                  <a:srgbClr val="0070C0"/>
                </a:solidFill>
                <a:latin typeface="Arial" charset="0"/>
              </a:rPr>
              <a:t>A venir</a:t>
            </a:r>
            <a:r>
              <a:rPr lang="fr-FR" sz="1400" dirty="0">
                <a:solidFill>
                  <a:srgbClr val="0070C0"/>
                </a:solidFill>
                <a:latin typeface="Times New Roman" pitchFamily="18" charset="0"/>
              </a:rPr>
              <a:t>»,</a:t>
            </a:r>
          </a:p>
          <a:p>
            <a:pPr marL="717550" lvl="1" indent="-185738" eaLnBrk="1">
              <a:lnSpc>
                <a:spcPct val="93000"/>
              </a:lnSpc>
              <a:buClr>
                <a:srgbClr val="000000"/>
              </a:buClr>
              <a:buSzPct val="100000"/>
              <a:buFontTx/>
              <a:buChar char="-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/>
            </a:pPr>
            <a:r>
              <a:rPr lang="fr-FR" sz="1400" dirty="0">
                <a:solidFill>
                  <a:srgbClr val="0070C0"/>
                </a:solidFill>
                <a:latin typeface="Times New Roman" pitchFamily="18" charset="0"/>
              </a:rPr>
              <a:t>« </a:t>
            </a:r>
            <a:r>
              <a:rPr lang="fr-FR" sz="1400" b="1" dirty="0">
                <a:solidFill>
                  <a:srgbClr val="0070C0"/>
                </a:solidFill>
                <a:latin typeface="Arial" charset="0"/>
              </a:rPr>
              <a:t>En retard</a:t>
            </a:r>
            <a:r>
              <a:rPr lang="fr-FR" sz="1400" dirty="0">
                <a:solidFill>
                  <a:srgbClr val="0070C0"/>
                </a:solidFill>
                <a:latin typeface="Times New Roman" pitchFamily="18" charset="0"/>
              </a:rPr>
              <a:t>»,</a:t>
            </a:r>
          </a:p>
          <a:p>
            <a:pPr marL="717550" lvl="1" indent="-185738" eaLnBrk="1">
              <a:lnSpc>
                <a:spcPct val="93000"/>
              </a:lnSpc>
              <a:buClr>
                <a:srgbClr val="000000"/>
              </a:buClr>
              <a:buSzPct val="100000"/>
              <a:buFontTx/>
              <a:buChar char="-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/>
            </a:pPr>
            <a:r>
              <a:rPr lang="fr-FR" sz="1400" dirty="0">
                <a:solidFill>
                  <a:srgbClr val="0070C0"/>
                </a:solidFill>
                <a:latin typeface="Times New Roman" pitchFamily="18" charset="0"/>
              </a:rPr>
              <a:t>«</a:t>
            </a:r>
            <a:r>
              <a:rPr lang="fr-FR" sz="1400" dirty="0">
                <a:solidFill>
                  <a:srgbClr val="0070C0"/>
                </a:solidFill>
                <a:latin typeface="Arial" charset="0"/>
              </a:rPr>
              <a:t> </a:t>
            </a:r>
            <a:r>
              <a:rPr lang="fr-FR" sz="1400" b="1" dirty="0">
                <a:solidFill>
                  <a:srgbClr val="0070C0"/>
                </a:solidFill>
                <a:latin typeface="Arial" charset="0"/>
              </a:rPr>
              <a:t>Corrigé </a:t>
            </a:r>
            <a:r>
              <a:rPr lang="fr-FR" sz="1400" dirty="0">
                <a:solidFill>
                  <a:srgbClr val="0070C0"/>
                </a:solidFill>
                <a:latin typeface="Times New Roman" pitchFamily="18" charset="0"/>
              </a:rPr>
              <a:t>»,</a:t>
            </a:r>
          </a:p>
          <a:p>
            <a:pPr marL="717550" lvl="1" indent="-185738" eaLnBrk="1">
              <a:lnSpc>
                <a:spcPct val="93000"/>
              </a:lnSpc>
              <a:buClr>
                <a:srgbClr val="000000"/>
              </a:buClr>
              <a:buSzPct val="100000"/>
              <a:buFontTx/>
              <a:buChar char="-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/>
            </a:pPr>
            <a:r>
              <a:rPr lang="fr-FR" sz="1400" dirty="0">
                <a:solidFill>
                  <a:srgbClr val="0070C0"/>
                </a:solidFill>
                <a:latin typeface="Times New Roman" pitchFamily="18" charset="0"/>
              </a:rPr>
              <a:t>« </a:t>
            </a:r>
            <a:r>
              <a:rPr lang="fr-FR" sz="1400" b="1" dirty="0">
                <a:solidFill>
                  <a:srgbClr val="0070C0"/>
                </a:solidFill>
                <a:latin typeface="Arial" charset="0"/>
              </a:rPr>
              <a:t>Tout</a:t>
            </a:r>
            <a:r>
              <a:rPr lang="fr-FR" sz="1400" dirty="0">
                <a:solidFill>
                  <a:srgbClr val="0070C0"/>
                </a:solidFill>
                <a:latin typeface="Times New Roman" pitchFamily="18" charset="0"/>
              </a:rPr>
              <a:t>»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/>
            </a:pPr>
            <a:endParaRPr lang="fr-FR" sz="14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5364" name="Rectangle 1"/>
          <p:cNvSpPr>
            <a:spLocks noChangeArrowheads="1"/>
          </p:cNvSpPr>
          <p:nvPr>
            <p:ph type="title"/>
          </p:nvPr>
        </p:nvSpPr>
        <p:spPr>
          <a:xfrm>
            <a:off x="3276600" y="692150"/>
            <a:ext cx="5697538" cy="504825"/>
          </a:xfrm>
        </p:spPr>
        <p:txBody>
          <a:bodyPr/>
          <a:lstStyle/>
          <a:p>
            <a:pPr algn="r" eaLnBrk="1"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</a:pPr>
            <a:r>
              <a:rPr lang="en-GB" altLang="fr-FR" b="1" smtClean="0">
                <a:solidFill>
                  <a:srgbClr val="FF0066"/>
                </a:solidFill>
              </a:rPr>
              <a:t>Nouveaux services pédagogiques pour les élèves</a:t>
            </a:r>
            <a:br>
              <a:rPr lang="en-GB" altLang="fr-FR" b="1" smtClean="0">
                <a:solidFill>
                  <a:srgbClr val="FF0066"/>
                </a:solidFill>
              </a:rPr>
            </a:br>
            <a:endParaRPr lang="en-GB" altLang="fr-FR" b="1" smtClean="0">
              <a:solidFill>
                <a:srgbClr val="FF0066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1"/>
          <p:cNvSpPr txBox="1">
            <a:spLocks noChangeArrowheads="1"/>
          </p:cNvSpPr>
          <p:nvPr/>
        </p:nvSpPr>
        <p:spPr bwMode="auto">
          <a:xfrm>
            <a:off x="287338" y="1125538"/>
            <a:ext cx="1836737" cy="346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61002" rIns="90000" bIns="45000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/>
            </a:pPr>
            <a:r>
              <a:rPr lang="fr-FR" sz="1400" dirty="0">
                <a:latin typeface="+mn-lt"/>
              </a:rPr>
              <a:t>Entrée</a:t>
            </a:r>
            <a:r>
              <a:rPr lang="fr-FR" sz="1400" b="1" dirty="0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fr-FR" sz="1400" dirty="0">
                <a:latin typeface="Arial" charset="0"/>
              </a:rPr>
              <a:t>«</a:t>
            </a:r>
            <a:r>
              <a:rPr lang="fr-FR" sz="1400" b="1" dirty="0">
                <a:solidFill>
                  <a:schemeClr val="accent2"/>
                </a:solidFill>
                <a:latin typeface="Arial" charset="0"/>
              </a:rPr>
              <a:t> À venir</a:t>
            </a:r>
            <a:r>
              <a:rPr lang="fr-FR" sz="1400" dirty="0">
                <a:latin typeface="Arial" charset="0"/>
              </a:rPr>
              <a:t> </a:t>
            </a:r>
            <a:r>
              <a:rPr lang="fr-FR" sz="1400" dirty="0" smtClean="0">
                <a:latin typeface="Arial" charset="0"/>
              </a:rPr>
              <a:t>» :</a:t>
            </a:r>
            <a:r>
              <a:rPr lang="fr-FR" sz="1400" b="1" dirty="0" smtClean="0">
                <a:solidFill>
                  <a:schemeClr val="accent2"/>
                </a:solidFill>
                <a:latin typeface="Arial" charset="0"/>
              </a:rPr>
              <a:t> </a:t>
            </a:r>
            <a:endParaRPr lang="fr-FR" sz="1400" b="1" dirty="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1044575"/>
            <a:ext cx="5256212" cy="404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1268" name="Text Box 3"/>
          <p:cNvSpPr txBox="1">
            <a:spLocks noChangeArrowheads="1"/>
          </p:cNvSpPr>
          <p:nvPr/>
        </p:nvSpPr>
        <p:spPr bwMode="auto">
          <a:xfrm>
            <a:off x="611188" y="4797425"/>
            <a:ext cx="8064500" cy="1584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55668" rIns="90000" bIns="45000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/>
            </a:pPr>
            <a:r>
              <a:rPr lang="fr-FR" sz="1200" dirty="0">
                <a:solidFill>
                  <a:srgbClr val="000000"/>
                </a:solidFill>
                <a:latin typeface="+mn-lt"/>
              </a:rPr>
              <a:t>L’élève peut : 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/>
            </a:pPr>
            <a:endParaRPr lang="fr-FR" sz="800" dirty="0">
              <a:solidFill>
                <a:srgbClr val="000000"/>
              </a:solidFill>
              <a:latin typeface="+mn-lt"/>
            </a:endParaRP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/>
            </a:pPr>
            <a:r>
              <a:rPr lang="fr-FR" sz="1200" dirty="0">
                <a:solidFill>
                  <a:srgbClr val="000000"/>
                </a:solidFill>
                <a:latin typeface="+mn-lt"/>
              </a:rPr>
              <a:t>	&gt; Trier l'affichage des devoirs par matière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/>
            </a:pPr>
            <a:r>
              <a:rPr lang="fr-FR" sz="1200" dirty="0">
                <a:solidFill>
                  <a:srgbClr val="000000"/>
                </a:solidFill>
                <a:latin typeface="+mn-lt"/>
              </a:rPr>
              <a:t>	&gt; Trier l'affichage des devoirs par statut (fait, à faire, à remettre en ligne)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/>
            </a:pPr>
            <a:r>
              <a:rPr lang="fr-FR" sz="1200" dirty="0">
                <a:solidFill>
                  <a:srgbClr val="000000"/>
                </a:solidFill>
                <a:latin typeface="+mn-lt"/>
              </a:rPr>
              <a:t>	&gt; Accéder au détail de chaque travail fait ou à faire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/>
            </a:pPr>
            <a:r>
              <a:rPr lang="fr-FR" sz="1200" dirty="0">
                <a:solidFill>
                  <a:srgbClr val="000000"/>
                </a:solidFill>
                <a:latin typeface="+mn-lt"/>
              </a:rPr>
              <a:t>	&gt; Déposer ses travaux en ligne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/>
            </a:pPr>
            <a:r>
              <a:rPr lang="fr-FR" sz="1200" dirty="0">
                <a:solidFill>
                  <a:srgbClr val="000000"/>
                </a:solidFill>
                <a:latin typeface="+mn-lt"/>
              </a:rPr>
              <a:t>	&gt; Déclarer ses travaux comme "faits" pour tous les travaux qui ne nécessitent pas de remise en ligne</a:t>
            </a:r>
            <a:br>
              <a:rPr lang="fr-FR" sz="1200" dirty="0">
                <a:solidFill>
                  <a:srgbClr val="000000"/>
                </a:solidFill>
                <a:latin typeface="+mn-lt"/>
              </a:rPr>
            </a:br>
            <a:r>
              <a:rPr lang="fr-FR" sz="1200" dirty="0">
                <a:solidFill>
                  <a:srgbClr val="000000"/>
                </a:solidFill>
                <a:latin typeface="+mn-lt"/>
              </a:rPr>
              <a:t>	   (</a:t>
            </a:r>
            <a:r>
              <a:rPr lang="fr-FR" sz="1200" dirty="0">
                <a:solidFill>
                  <a:srgbClr val="0070C0"/>
                </a:solidFill>
                <a:latin typeface="+mn-lt"/>
              </a:rPr>
              <a:t>il s'agit d'une aide à l'organisation</a:t>
            </a:r>
            <a:r>
              <a:rPr lang="fr-FR" sz="1200" dirty="0">
                <a:solidFill>
                  <a:srgbClr val="000000"/>
                </a:solidFill>
                <a:latin typeface="+mn-lt"/>
              </a:rPr>
              <a:t>)</a:t>
            </a:r>
          </a:p>
        </p:txBody>
      </p:sp>
      <p:sp>
        <p:nvSpPr>
          <p:cNvPr id="17413" name="Rectangle 1"/>
          <p:cNvSpPr>
            <a:spLocks noChangeArrowheads="1"/>
          </p:cNvSpPr>
          <p:nvPr>
            <p:ph type="title"/>
          </p:nvPr>
        </p:nvSpPr>
        <p:spPr>
          <a:xfrm>
            <a:off x="3276600" y="692150"/>
            <a:ext cx="5697538" cy="431800"/>
          </a:xfrm>
        </p:spPr>
        <p:txBody>
          <a:bodyPr/>
          <a:lstStyle/>
          <a:p>
            <a:pPr algn="ctr" eaLnBrk="1"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</a:pPr>
            <a:r>
              <a:rPr lang="en-GB" altLang="fr-FR" b="1" smtClean="0">
                <a:solidFill>
                  <a:srgbClr val="FF0066"/>
                </a:solidFill>
              </a:rPr>
              <a:t>Nouveaux services pédagogiques pour les élèves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1"/>
          <p:cNvSpPr txBox="1">
            <a:spLocks noChangeArrowheads="1"/>
          </p:cNvSpPr>
          <p:nvPr/>
        </p:nvSpPr>
        <p:spPr bwMode="auto">
          <a:xfrm>
            <a:off x="287338" y="1282700"/>
            <a:ext cx="2052414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61002" rIns="90000" bIns="45000"/>
          <a:lstStyle>
            <a:lvl1pPr algn="just">
              <a:lnSpc>
                <a:spcPct val="93000"/>
              </a:lnSpc>
              <a:spcBef>
                <a:spcPts val="1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1600" b="1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algn="just">
              <a:lnSpc>
                <a:spcPct val="93000"/>
              </a:lnSpc>
              <a:spcBef>
                <a:spcPts val="113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1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algn="just">
              <a:lnSpc>
                <a:spcPct val="93000"/>
              </a:lnSpc>
              <a:spcBef>
                <a:spcPts val="8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1200">
                <a:solidFill>
                  <a:srgbClr val="666F74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algn="just">
              <a:lnSpc>
                <a:spcPct val="93000"/>
              </a:lnSpc>
              <a:spcBef>
                <a:spcPts val="5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1200">
                <a:solidFill>
                  <a:srgbClr val="666F74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algn="just">
              <a:lnSpc>
                <a:spcPct val="93000"/>
              </a:lnSpc>
              <a:spcBef>
                <a:spcPts val="28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666F74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algn="just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666F74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algn="just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666F74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algn="just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666F74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algn="just" defTabSz="449263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2000">
                <a:solidFill>
                  <a:srgbClr val="666F74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l" eaLnBrk="1">
              <a:spcBef>
                <a:spcPct val="0"/>
              </a:spcBef>
            </a:pPr>
            <a:r>
              <a:rPr lang="fr-FR" altLang="fr-FR" sz="1400" b="0" dirty="0">
                <a:solidFill>
                  <a:schemeClr val="tx1"/>
                </a:solidFill>
              </a:rPr>
              <a:t>Entrée</a:t>
            </a:r>
            <a:r>
              <a:rPr lang="fr-FR" altLang="fr-FR" sz="1400" dirty="0">
                <a:solidFill>
                  <a:schemeClr val="accent2"/>
                </a:solidFill>
              </a:rPr>
              <a:t> </a:t>
            </a:r>
            <a:r>
              <a:rPr lang="fr-FR" altLang="fr-FR" sz="1400" b="0" dirty="0">
                <a:solidFill>
                  <a:schemeClr val="tx1"/>
                </a:solidFill>
              </a:rPr>
              <a:t>«</a:t>
            </a:r>
            <a:r>
              <a:rPr lang="fr-FR" altLang="fr-FR" sz="1400" dirty="0">
                <a:solidFill>
                  <a:schemeClr val="accent2"/>
                </a:solidFill>
              </a:rPr>
              <a:t> En retard</a:t>
            </a:r>
            <a:r>
              <a:rPr lang="fr-FR" altLang="fr-FR" sz="1400" b="0" dirty="0">
                <a:solidFill>
                  <a:schemeClr val="tx1"/>
                </a:solidFill>
              </a:rPr>
              <a:t> </a:t>
            </a:r>
            <a:r>
              <a:rPr lang="fr-FR" altLang="fr-FR" sz="1400" b="0" dirty="0" smtClean="0">
                <a:solidFill>
                  <a:schemeClr val="tx1"/>
                </a:solidFill>
              </a:rPr>
              <a:t>» :</a:t>
            </a:r>
            <a:r>
              <a:rPr lang="fr-FR" altLang="fr-FR" sz="1400" dirty="0" smtClean="0">
                <a:solidFill>
                  <a:schemeClr val="accent2"/>
                </a:solidFill>
              </a:rPr>
              <a:t> </a:t>
            </a:r>
            <a:endParaRPr lang="fr-FR" altLang="fr-FR" sz="1400" dirty="0">
              <a:solidFill>
                <a:schemeClr val="accent2"/>
              </a:solidFill>
            </a:endParaRPr>
          </a:p>
        </p:txBody>
      </p:sp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539750" y="5126038"/>
            <a:ext cx="8064500" cy="12239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55668" rIns="90000" bIns="45000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/>
            </a:pPr>
            <a:r>
              <a:rPr lang="fr-FR" sz="1200" dirty="0">
                <a:solidFill>
                  <a:srgbClr val="000000"/>
                </a:solidFill>
                <a:latin typeface="+mn-lt"/>
              </a:rPr>
              <a:t>L’élève peut :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/>
            </a:pPr>
            <a:r>
              <a:rPr lang="fr-FR" sz="1200" dirty="0">
                <a:solidFill>
                  <a:srgbClr val="000000"/>
                </a:solidFill>
                <a:latin typeface="+mn-lt"/>
              </a:rPr>
              <a:t> 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/>
            </a:pPr>
            <a:r>
              <a:rPr lang="fr-FR" sz="1200" dirty="0">
                <a:solidFill>
                  <a:srgbClr val="000000"/>
                </a:solidFill>
                <a:latin typeface="+mn-lt"/>
              </a:rPr>
              <a:t>	&gt; Trier l'affichage des devoirs par matière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/>
            </a:pPr>
            <a:r>
              <a:rPr lang="fr-FR" sz="1200" dirty="0">
                <a:solidFill>
                  <a:srgbClr val="000000"/>
                </a:solidFill>
                <a:latin typeface="+mn-lt"/>
              </a:rPr>
              <a:t>	&gt; Trier l'affichage des devoirs par statut (à remettre en ligne ou non)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/>
            </a:pPr>
            <a:r>
              <a:rPr lang="fr-FR" sz="1200" dirty="0">
                <a:solidFill>
                  <a:srgbClr val="000000"/>
                </a:solidFill>
                <a:latin typeface="+mn-lt"/>
              </a:rPr>
              <a:t>	&gt; Déposer ses travaux en ligne</a:t>
            </a:r>
          </a:p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/>
            </a:pPr>
            <a:r>
              <a:rPr lang="fr-FR" sz="1200" dirty="0">
                <a:solidFill>
                  <a:srgbClr val="000000"/>
                </a:solidFill>
                <a:latin typeface="+mn-lt"/>
              </a:rPr>
              <a:t>	&gt; Déclarer ses travaux comme "faits" pour tous les travaux qui ne nécessitent pas de remise en ligne.</a:t>
            </a:r>
          </a:p>
        </p:txBody>
      </p:sp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052513"/>
            <a:ext cx="5399087" cy="4073525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1" name="Rectangle 1"/>
          <p:cNvSpPr>
            <a:spLocks noChangeArrowheads="1"/>
          </p:cNvSpPr>
          <p:nvPr>
            <p:ph type="title"/>
          </p:nvPr>
        </p:nvSpPr>
        <p:spPr>
          <a:xfrm>
            <a:off x="3276600" y="692150"/>
            <a:ext cx="5697538" cy="431800"/>
          </a:xfrm>
        </p:spPr>
        <p:txBody>
          <a:bodyPr/>
          <a:lstStyle/>
          <a:p>
            <a:pPr algn="ctr" eaLnBrk="1"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</a:pPr>
            <a:r>
              <a:rPr lang="en-GB" altLang="fr-FR" b="1" smtClean="0">
                <a:solidFill>
                  <a:srgbClr val="FF0066"/>
                </a:solidFill>
              </a:rPr>
              <a:t>Nouveaux services pédagogiques pour les élèves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pitchFamily="34" charset="-122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pitchFamily="34" charset="-122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16387</TotalTime>
  <Words>403</Words>
  <Application>Microsoft Office PowerPoint</Application>
  <PresentationFormat>Affichage à l'écran (4:3)</PresentationFormat>
  <Paragraphs>132</Paragraphs>
  <Slides>13</Slides>
  <Notes>12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13</vt:i4>
      </vt:variant>
    </vt:vector>
  </HeadingPairs>
  <TitlesOfParts>
    <vt:vector size="20" baseType="lpstr">
      <vt:lpstr>Arial</vt:lpstr>
      <vt:lpstr>Microsoft YaHei</vt:lpstr>
      <vt:lpstr>Times New Roman</vt:lpstr>
      <vt:lpstr>Segoe UI</vt:lpstr>
      <vt:lpstr>Wingdings</vt:lpstr>
      <vt:lpstr>Modèle par défaut</vt:lpstr>
      <vt:lpstr>1_Modèle par défaut</vt:lpstr>
      <vt:lpstr>Présentation PowerPoint</vt:lpstr>
      <vt:lpstr>Nouveaux services pédagogiques pour les élèves</vt:lpstr>
      <vt:lpstr>Nouveaux services pédagogiques pour les élèves</vt:lpstr>
      <vt:lpstr>Nouveaux services pédagogiques pour les élèves</vt:lpstr>
      <vt:lpstr>Nouveaux services pédagogiques pour les élèves</vt:lpstr>
      <vt:lpstr>Nouveaux services pédagogiques pour les élèves</vt:lpstr>
      <vt:lpstr>Nouveaux services pédagogiques pour les élèves </vt:lpstr>
      <vt:lpstr>Nouveaux services pédagogiques pour les élèves</vt:lpstr>
      <vt:lpstr>Nouveaux services pédagogiques pour les élèves</vt:lpstr>
      <vt:lpstr>Nouveaux services pédagogiques pour les élèves</vt:lpstr>
      <vt:lpstr>Nouveaux services pédagogiques pour les élèves</vt:lpstr>
      <vt:lpstr>Nouveaux services pédagogiques pour les élèves</vt:lpstr>
      <vt:lpstr>Nouveaux services pédagogiques pour les élèves, et pour les responsables…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Mise en œuvre et exploitation d’un ENT en Midi-Pyrénées  Assistance à maîtrise d’ouvrage</dc:title>
  <dc:subject/>
  <dc:creator>s.dalben</dc:creator>
  <cp:keywords/>
  <dc:description/>
  <cp:lastModifiedBy>Bruno Lacaze</cp:lastModifiedBy>
  <cp:revision>1502</cp:revision>
  <cp:lastPrinted>1601-01-01T00:00:00Z</cp:lastPrinted>
  <dcterms:created xsi:type="dcterms:W3CDTF">2008-10-02T08:17:19Z</dcterms:created>
  <dcterms:modified xsi:type="dcterms:W3CDTF">2018-01-12T15:03:45Z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Affichage à l'écran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10</vt:i4>
  </property>
</Properties>
</file>